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257" r:id="rId2"/>
    <p:sldId id="327" r:id="rId3"/>
    <p:sldId id="326" r:id="rId4"/>
    <p:sldId id="323" r:id="rId5"/>
    <p:sldId id="273" r:id="rId6"/>
    <p:sldId id="328" r:id="rId7"/>
    <p:sldId id="329" r:id="rId8"/>
    <p:sldId id="330" r:id="rId9"/>
    <p:sldId id="331" r:id="rId10"/>
    <p:sldId id="333" r:id="rId11"/>
    <p:sldId id="332" r:id="rId12"/>
    <p:sldId id="338" r:id="rId13"/>
    <p:sldId id="373" r:id="rId14"/>
    <p:sldId id="347" r:id="rId15"/>
    <p:sldId id="343" r:id="rId16"/>
    <p:sldId id="374" r:id="rId17"/>
    <p:sldId id="376" r:id="rId18"/>
    <p:sldId id="379" r:id="rId19"/>
    <p:sldId id="378" r:id="rId20"/>
    <p:sldId id="380" r:id="rId21"/>
    <p:sldId id="350" r:id="rId22"/>
    <p:sldId id="382" r:id="rId23"/>
    <p:sldId id="383" r:id="rId24"/>
    <p:sldId id="358" r:id="rId25"/>
    <p:sldId id="384" r:id="rId26"/>
    <p:sldId id="385" r:id="rId27"/>
    <p:sldId id="386" r:id="rId28"/>
    <p:sldId id="387" r:id="rId29"/>
    <p:sldId id="388" r:id="rId30"/>
    <p:sldId id="320" r:id="rId31"/>
    <p:sldId id="339" r:id="rId32"/>
    <p:sldId id="352" r:id="rId33"/>
    <p:sldId id="341" r:id="rId34"/>
    <p:sldId id="355" r:id="rId35"/>
    <p:sldId id="389" r:id="rId36"/>
    <p:sldId id="354" r:id="rId37"/>
    <p:sldId id="390" r:id="rId38"/>
  </p:sldIdLst>
  <p:sldSz cx="9145588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58"/>
    <a:srgbClr val="7A6F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1554" y="-78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продаж, млн. рублей</c:v>
                </c:pt>
              </c:strCache>
            </c:strRef>
          </c:tx>
          <c:dLbls>
            <c:showVal val="1"/>
          </c:dLbls>
          <c:cat>
            <c:numRef>
              <c:f>Лист1!$B$1:$F$1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195</c:v>
                </c:pt>
                <c:pt idx="1">
                  <c:v>198</c:v>
                </c:pt>
                <c:pt idx="2">
                  <c:v>201</c:v>
                </c:pt>
                <c:pt idx="3">
                  <c:v>204</c:v>
                </c:pt>
                <c:pt idx="4">
                  <c:v>226.5</c:v>
                </c:pt>
              </c:numCache>
            </c:numRef>
          </c:val>
        </c:ser>
        <c:axId val="125233792"/>
        <c:axId val="125370752"/>
      </c:barChart>
      <c:catAx>
        <c:axId val="125233792"/>
        <c:scaling>
          <c:orientation val="minMax"/>
        </c:scaling>
        <c:axPos val="b"/>
        <c:numFmt formatCode="General" sourceLinked="1"/>
        <c:tickLblPos val="nextTo"/>
        <c:crossAx val="125370752"/>
        <c:crosses val="autoZero"/>
        <c:auto val="1"/>
        <c:lblAlgn val="ctr"/>
        <c:lblOffset val="100"/>
      </c:catAx>
      <c:valAx>
        <c:axId val="125370752"/>
        <c:scaling>
          <c:orientation val="minMax"/>
        </c:scaling>
        <c:axPos val="l"/>
        <c:majorGridlines/>
        <c:numFmt formatCode="General" sourceLinked="1"/>
        <c:tickLblPos val="nextTo"/>
        <c:crossAx val="125233792"/>
        <c:crosses val="autoZero"/>
        <c:crossBetween val="between"/>
      </c:valAx>
    </c:plotArea>
    <c:plotVisOnly val="1"/>
    <c:dispBlanksAs val="gap"/>
  </c:chart>
  <c:txPr>
    <a:bodyPr/>
    <a:lstStyle/>
    <a:p>
      <a:pPr>
        <a:defRPr>
          <a:latin typeface="Cambria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79DC3-3655-49BF-AAF7-0C62C1749696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C96B177-EB32-4E22-8512-A22E4B678F2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Пр-70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DDDA626F-1740-4CFC-A6D8-E8790F8FA426}" type="parTrans" cxnId="{3860AAA9-4527-4D1F-B5CB-0F3EC8C6B379}">
      <dgm:prSet/>
      <dgm:spPr/>
      <dgm:t>
        <a:bodyPr/>
        <a:lstStyle/>
        <a:p>
          <a:endParaRPr lang="ru-RU"/>
        </a:p>
      </dgm:t>
    </dgm:pt>
    <dgm:pt modelId="{D9F19C58-7A7A-4547-B0F7-7B778618E47E}" type="sibTrans" cxnId="{3860AAA9-4527-4D1F-B5CB-0F3EC8C6B379}">
      <dgm:prSet/>
      <dgm:spPr/>
      <dgm:t>
        <a:bodyPr/>
        <a:lstStyle/>
        <a:p>
          <a:endParaRPr lang="ru-RU"/>
        </a:p>
      </dgm:t>
    </dgm:pt>
    <dgm:pt modelId="{9B279918-21E0-4784-A2CC-C598E257A60A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КЗ-179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ACE4774-B3D8-4DF1-B116-D0C51D764B15}" type="parTrans" cxnId="{6AAEB2D0-0CEA-45C8-84CB-6CC85CA5563C}">
      <dgm:prSet/>
      <dgm:spPr/>
      <dgm:t>
        <a:bodyPr/>
        <a:lstStyle/>
        <a:p>
          <a:endParaRPr lang="ru-RU"/>
        </a:p>
      </dgm:t>
    </dgm:pt>
    <dgm:pt modelId="{958E4AED-1DF4-4603-BA6C-A7DB0D0668A0}" type="sibTrans" cxnId="{6AAEB2D0-0CEA-45C8-84CB-6CC85CA5563C}">
      <dgm:prSet/>
      <dgm:spPr/>
      <dgm:t>
        <a:bodyPr/>
        <a:lstStyle/>
        <a:p>
          <a:endParaRPr lang="ru-RU"/>
        </a:p>
      </dgm:t>
    </dgm:pt>
    <dgm:pt modelId="{6D035937-E1FD-42AD-8D5A-3A63E7E640B0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С-28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6056904-466E-4137-9D27-7C635C7F46EB}" type="parTrans" cxnId="{84E48FBE-6B28-468C-94C5-FA80CD0596A8}">
      <dgm:prSet/>
      <dgm:spPr/>
      <dgm:t>
        <a:bodyPr/>
        <a:lstStyle/>
        <a:p>
          <a:endParaRPr lang="ru-RU"/>
        </a:p>
      </dgm:t>
    </dgm:pt>
    <dgm:pt modelId="{EB14B2BB-CC33-403A-A877-C81F0922DA1F}" type="sibTrans" cxnId="{84E48FBE-6B28-468C-94C5-FA80CD0596A8}">
      <dgm:prSet/>
      <dgm:spPr/>
      <dgm:t>
        <a:bodyPr/>
        <a:lstStyle/>
        <a:p>
          <a:endParaRPr lang="ru-RU"/>
        </a:p>
      </dgm:t>
    </dgm:pt>
    <dgm:pt modelId="{FCCFE2C9-AEF3-44D9-B184-D52AEE4D8A5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БФ-689,33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EC9B85A3-AB0B-4B6B-BBBF-D265EF2D7710}" type="parTrans" cxnId="{961B5D2E-8333-40D9-8807-3AB8EF002076}">
      <dgm:prSet/>
      <dgm:spPr/>
      <dgm:t>
        <a:bodyPr/>
        <a:lstStyle/>
        <a:p>
          <a:endParaRPr lang="ru-RU"/>
        </a:p>
      </dgm:t>
    </dgm:pt>
    <dgm:pt modelId="{A7CF12C3-F809-4533-88EA-84F52417E9BC}" type="sibTrans" cxnId="{961B5D2E-8333-40D9-8807-3AB8EF002076}">
      <dgm:prSet/>
      <dgm:spPr/>
      <dgm:t>
        <a:bodyPr/>
        <a:lstStyle/>
        <a:p>
          <a:endParaRPr lang="ru-RU"/>
        </a:p>
      </dgm:t>
    </dgm:pt>
    <dgm:pt modelId="{F3B39196-9AA5-46A2-865A-729258E7CAC8}" type="pres">
      <dgm:prSet presAssocID="{6FE79DC3-3655-49BF-AAF7-0C62C17496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381EE5-DD4C-4B97-AAC0-E08B6CA9AAB2}" type="pres">
      <dgm:prSet presAssocID="{3C96B177-EB32-4E22-8512-A22E4B678F2C}" presName="node" presStyleLbl="node1" presStyleIdx="0" presStyleCnt="4" custScaleY="104700" custLinFactNeighborX="6449" custLinFactNeighborY="3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B6EBA-70CC-4C24-A08D-0F9507F25259}" type="pres">
      <dgm:prSet presAssocID="{D9F19C58-7A7A-4547-B0F7-7B778618E47E}" presName="sibTrans" presStyleCnt="0"/>
      <dgm:spPr/>
    </dgm:pt>
    <dgm:pt modelId="{78DF87B6-A1A2-48E8-8D5E-A9BC9EA31788}" type="pres">
      <dgm:prSet presAssocID="{9B279918-21E0-4784-A2CC-C598E257A60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448B4-5945-46B1-8C98-53A1A2DA4F45}" type="pres">
      <dgm:prSet presAssocID="{958E4AED-1DF4-4603-BA6C-A7DB0D0668A0}" presName="sibTrans" presStyleCnt="0"/>
      <dgm:spPr/>
    </dgm:pt>
    <dgm:pt modelId="{C6FE540A-90AA-4DED-847A-3926A2414732}" type="pres">
      <dgm:prSet presAssocID="{6D035937-E1FD-42AD-8D5A-3A63E7E640B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EF5B2-38EC-4E1F-963A-F92A47E712B5}" type="pres">
      <dgm:prSet presAssocID="{EB14B2BB-CC33-403A-A877-C81F0922DA1F}" presName="sibTrans" presStyleCnt="0"/>
      <dgm:spPr/>
    </dgm:pt>
    <dgm:pt modelId="{8597D9C2-0190-4FA4-A62B-0687200945CF}" type="pres">
      <dgm:prSet presAssocID="{FCCFE2C9-AEF3-44D9-B184-D52AEE4D8A5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C89D1E-C0E4-40CC-BBF4-1D14774FD576}" type="presOf" srcId="{3C96B177-EB32-4E22-8512-A22E4B678F2C}" destId="{A5381EE5-DD4C-4B97-AAC0-E08B6CA9AAB2}" srcOrd="0" destOrd="0" presId="urn:microsoft.com/office/officeart/2005/8/layout/default"/>
    <dgm:cxn modelId="{84E48FBE-6B28-468C-94C5-FA80CD0596A8}" srcId="{6FE79DC3-3655-49BF-AAF7-0C62C1749696}" destId="{6D035937-E1FD-42AD-8D5A-3A63E7E640B0}" srcOrd="2" destOrd="0" parTransId="{46056904-466E-4137-9D27-7C635C7F46EB}" sibTransId="{EB14B2BB-CC33-403A-A877-C81F0922DA1F}"/>
    <dgm:cxn modelId="{2F2D8BD6-6ACC-4851-A17C-31B07086A7A7}" type="presOf" srcId="{9B279918-21E0-4784-A2CC-C598E257A60A}" destId="{78DF87B6-A1A2-48E8-8D5E-A9BC9EA31788}" srcOrd="0" destOrd="0" presId="urn:microsoft.com/office/officeart/2005/8/layout/default"/>
    <dgm:cxn modelId="{0C5442E1-5EA8-4A6F-8C51-4372E6A0C79E}" type="presOf" srcId="{FCCFE2C9-AEF3-44D9-B184-D52AEE4D8A58}" destId="{8597D9C2-0190-4FA4-A62B-0687200945CF}" srcOrd="0" destOrd="0" presId="urn:microsoft.com/office/officeart/2005/8/layout/default"/>
    <dgm:cxn modelId="{6AAEB2D0-0CEA-45C8-84CB-6CC85CA5563C}" srcId="{6FE79DC3-3655-49BF-AAF7-0C62C1749696}" destId="{9B279918-21E0-4784-A2CC-C598E257A60A}" srcOrd="1" destOrd="0" parTransId="{FACE4774-B3D8-4DF1-B116-D0C51D764B15}" sibTransId="{958E4AED-1DF4-4603-BA6C-A7DB0D0668A0}"/>
    <dgm:cxn modelId="{961B5D2E-8333-40D9-8807-3AB8EF002076}" srcId="{6FE79DC3-3655-49BF-AAF7-0C62C1749696}" destId="{FCCFE2C9-AEF3-44D9-B184-D52AEE4D8A58}" srcOrd="3" destOrd="0" parTransId="{EC9B85A3-AB0B-4B6B-BBBF-D265EF2D7710}" sibTransId="{A7CF12C3-F809-4533-88EA-84F52417E9BC}"/>
    <dgm:cxn modelId="{3860AAA9-4527-4D1F-B5CB-0F3EC8C6B379}" srcId="{6FE79DC3-3655-49BF-AAF7-0C62C1749696}" destId="{3C96B177-EB32-4E22-8512-A22E4B678F2C}" srcOrd="0" destOrd="0" parTransId="{DDDA626F-1740-4CFC-A6D8-E8790F8FA426}" sibTransId="{D9F19C58-7A7A-4547-B0F7-7B778618E47E}"/>
    <dgm:cxn modelId="{EED8AB83-FECA-4DF1-8D6E-D7713EA4882F}" type="presOf" srcId="{6D035937-E1FD-42AD-8D5A-3A63E7E640B0}" destId="{C6FE540A-90AA-4DED-847A-3926A2414732}" srcOrd="0" destOrd="0" presId="urn:microsoft.com/office/officeart/2005/8/layout/default"/>
    <dgm:cxn modelId="{9B7FCA15-E080-4E1F-8167-29254FF420CD}" type="presOf" srcId="{6FE79DC3-3655-49BF-AAF7-0C62C1749696}" destId="{F3B39196-9AA5-46A2-865A-729258E7CAC8}" srcOrd="0" destOrd="0" presId="urn:microsoft.com/office/officeart/2005/8/layout/default"/>
    <dgm:cxn modelId="{41D2EFE0-2AF3-4E2B-BE90-78C9480F79B0}" type="presParOf" srcId="{F3B39196-9AA5-46A2-865A-729258E7CAC8}" destId="{A5381EE5-DD4C-4B97-AAC0-E08B6CA9AAB2}" srcOrd="0" destOrd="0" presId="urn:microsoft.com/office/officeart/2005/8/layout/default"/>
    <dgm:cxn modelId="{EF1EF663-0789-4F02-B301-383C8E4AA473}" type="presParOf" srcId="{F3B39196-9AA5-46A2-865A-729258E7CAC8}" destId="{58CB6EBA-70CC-4C24-A08D-0F9507F25259}" srcOrd="1" destOrd="0" presId="urn:microsoft.com/office/officeart/2005/8/layout/default"/>
    <dgm:cxn modelId="{E73C190F-2701-4A23-9909-1DECB979A921}" type="presParOf" srcId="{F3B39196-9AA5-46A2-865A-729258E7CAC8}" destId="{78DF87B6-A1A2-48E8-8D5E-A9BC9EA31788}" srcOrd="2" destOrd="0" presId="urn:microsoft.com/office/officeart/2005/8/layout/default"/>
    <dgm:cxn modelId="{A414810D-679F-409B-B8C0-8A6B637BDFF7}" type="presParOf" srcId="{F3B39196-9AA5-46A2-865A-729258E7CAC8}" destId="{332448B4-5945-46B1-8C98-53A1A2DA4F45}" srcOrd="3" destOrd="0" presId="urn:microsoft.com/office/officeart/2005/8/layout/default"/>
    <dgm:cxn modelId="{AEA7B1A7-6403-4516-9C35-DCD7AE4691E8}" type="presParOf" srcId="{F3B39196-9AA5-46A2-865A-729258E7CAC8}" destId="{C6FE540A-90AA-4DED-847A-3926A2414732}" srcOrd="4" destOrd="0" presId="urn:microsoft.com/office/officeart/2005/8/layout/default"/>
    <dgm:cxn modelId="{1F506961-8743-4419-A1DB-4FD282D66DE4}" type="presParOf" srcId="{F3B39196-9AA5-46A2-865A-729258E7CAC8}" destId="{692EF5B2-38EC-4E1F-963A-F92A47E712B5}" srcOrd="5" destOrd="0" presId="urn:microsoft.com/office/officeart/2005/8/layout/default"/>
    <dgm:cxn modelId="{E55E5B8E-9854-43FC-8C66-34984A22398A}" type="presParOf" srcId="{F3B39196-9AA5-46A2-865A-729258E7CAC8}" destId="{8597D9C2-0190-4FA4-A62B-0687200945CF}" srcOrd="6" destOrd="0" presId="urn:microsoft.com/office/officeart/2005/8/layout/default"/>
  </dgm:cxnLst>
  <dgm:bg/>
  <dgm:whole>
    <a:ln w="38100">
      <a:solidFill>
        <a:srgbClr val="426E46"/>
      </a:solidFill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555543-C8AA-4232-A21A-937E39368F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F9BB3C-9556-428F-8D89-571A9B69A34F}">
      <dgm:prSet phldrT="[Текст]" custT="1"/>
      <dgm:spPr/>
      <dgm:t>
        <a:bodyPr anchor="b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софинансирование</a:t>
          </a:r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 проекта</a:t>
          </a: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085B3A2E-DEB5-4EB0-A4FE-07421A8B83D7}" type="parTrans" cxnId="{14E64A5C-D9DC-4F65-8AAF-6E3BA7ADD021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C20A56A9-D057-41A0-ABD4-F4DC2473601F}" type="sibTrans" cxnId="{14E64A5C-D9DC-4F65-8AAF-6E3BA7ADD021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820D542F-A640-4111-A597-8C40D0789709}">
      <dgm:prSet phldrT="[Текст]" phldr="1"/>
      <dgm:spPr/>
      <dgm:t>
        <a:bodyPr/>
        <a:lstStyle/>
        <a:p>
          <a:endParaRPr lang="ru-RU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29FEC9D5-C782-4F0C-BCFC-EEE7129B568A}" type="parTrans" cxnId="{F81B4C0E-5A3F-4A1E-92B4-44411CD0B5B1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EAB1D82D-6B06-46A9-A420-6D851422A246}" type="sibTrans" cxnId="{F81B4C0E-5A3F-4A1E-92B4-44411CD0B5B1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5913B33C-990A-4BE5-80D2-85069177FECA}">
      <dgm:prSet phldrT="[Текст]"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altLang="ru-RU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формирование требований к качественным и количественным характеристикам результата </a:t>
          </a:r>
          <a:endParaRPr lang="ru-RU" sz="1400" dirty="0" smtClean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 smtClean="0">
            <a:solidFill>
              <a:schemeClr val="accent1">
                <a:lumMod val="75000"/>
              </a:schemeClr>
            </a:solidFill>
            <a:latin typeface="Cambria" pitchFamily="18" charset="0"/>
            <a:cs typeface="Times New Roman" pitchFamily="18" charset="0"/>
          </a:endParaRPr>
        </a:p>
      </dgm:t>
    </dgm:pt>
    <dgm:pt modelId="{D705EACE-232F-470D-B0AA-C8C8BA70BEF0}" type="parTrans" cxnId="{BA1F1168-E42B-4623-AEB4-979978249216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226423C2-3A3C-4B8C-9B4F-FDE86A8DB27C}" type="sibTrans" cxnId="{BA1F1168-E42B-4623-AEB4-979978249216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4C2B99E1-A681-48F6-B14A-367F99703254}">
      <dgm:prSet phldrT="[Текст]" phldr="1"/>
      <dgm:spPr/>
      <dgm:t>
        <a:bodyPr/>
        <a:lstStyle/>
        <a:p>
          <a:endParaRPr lang="ru-RU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E9853CD3-BC1A-4A3C-BD42-89F0AA19EC5D}" type="parTrans" cxnId="{F113721B-E7D6-4DFA-939C-2E27AA1AF80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D1FC6F01-350C-4062-87C9-1D5D9F76DC79}" type="sibTrans" cxnId="{F113721B-E7D6-4DFA-939C-2E27AA1AF80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7018203E-9BD4-4686-BF24-350C8FAF3CE6}">
      <dgm:prSet phldrT="[Текст]" custT="1"/>
      <dgm:spPr/>
      <dgm:t>
        <a:bodyPr anchor="t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rPr>
            <a:t>обеспечение применения</a:t>
          </a:r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 результатов прикладных научных исследований и экспериментальных разработок  </a:t>
          </a:r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rPr>
            <a:t> </a:t>
          </a:r>
        </a:p>
        <a:p>
          <a:endParaRPr lang="ru-RU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B9A0598F-1682-448E-B1CB-4123CD0CF1A5}" type="parTrans" cxnId="{06FA2206-DC87-404E-B601-3C6C1D911122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DF09DA6D-42FC-46AC-A875-FB69EF1EB81A}" type="sibTrans" cxnId="{06FA2206-DC87-404E-B601-3C6C1D911122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16D67106-EF65-421A-9C86-EDEB7B061FDC}">
      <dgm:prSet phldrT="[Текст]" phldr="1"/>
      <dgm:spPr/>
      <dgm:t>
        <a:bodyPr/>
        <a:lstStyle/>
        <a:p>
          <a:endParaRPr lang="ru-RU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289DD684-D74C-4B17-B024-9234E78B34DF}" type="sibTrans" cxnId="{209D063F-FDF9-4029-9FB2-0E3A3264BC3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120F18CC-0608-44BA-BC51-38EAECB53135}" type="parTrans" cxnId="{209D063F-FDF9-4029-9FB2-0E3A3264BC33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gm:t>
    </dgm:pt>
    <dgm:pt modelId="{2F0D4801-6F84-4CA7-B649-A0767C044BAB}">
      <dgm:prSet/>
      <dgm:spPr/>
      <dgm:t>
        <a:bodyPr/>
        <a:lstStyle/>
        <a:p>
          <a:endParaRPr lang="ru-RU"/>
        </a:p>
      </dgm:t>
    </dgm:pt>
    <dgm:pt modelId="{AE4800A1-5297-4936-8B0D-DFDADFCD7217}" type="parTrans" cxnId="{B65CA855-473A-4B76-AE08-669223DA2D76}">
      <dgm:prSet/>
      <dgm:spPr/>
      <dgm:t>
        <a:bodyPr/>
        <a:lstStyle/>
        <a:p>
          <a:endParaRPr lang="ru-RU"/>
        </a:p>
      </dgm:t>
    </dgm:pt>
    <dgm:pt modelId="{96C8BDA4-E5FC-4993-8B73-ACC85A51B0E4}" type="sibTrans" cxnId="{B65CA855-473A-4B76-AE08-669223DA2D76}">
      <dgm:prSet/>
      <dgm:spPr/>
      <dgm:t>
        <a:bodyPr/>
        <a:lstStyle/>
        <a:p>
          <a:endParaRPr lang="ru-RU"/>
        </a:p>
      </dgm:t>
    </dgm:pt>
    <dgm:pt modelId="{21885198-1DDC-4D89-BCE0-5EAEEAC54A94}">
      <dgm:prSet custT="1"/>
      <dgm:spPr/>
      <dgm:t>
        <a:bodyPr anchor="ctr"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повышение </a:t>
          </a:r>
          <a:r>
            <a:rPr lang="ru-RU" sz="1400" dirty="0" err="1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востребованности</a:t>
          </a:r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 услуг университета </a:t>
          </a:r>
        </a:p>
      </dgm:t>
    </dgm:pt>
    <dgm:pt modelId="{38583521-2AB3-42D4-BF1E-F6327EB50007}" type="parTrans" cxnId="{86B1E599-4242-41F9-AE76-31B6EFCA4174}">
      <dgm:prSet/>
      <dgm:spPr/>
      <dgm:t>
        <a:bodyPr/>
        <a:lstStyle/>
        <a:p>
          <a:endParaRPr lang="ru-RU"/>
        </a:p>
      </dgm:t>
    </dgm:pt>
    <dgm:pt modelId="{418B5E09-7727-4E1D-B192-96D0E848E15D}" type="sibTrans" cxnId="{86B1E599-4242-41F9-AE76-31B6EFCA4174}">
      <dgm:prSet/>
      <dgm:spPr/>
      <dgm:t>
        <a:bodyPr/>
        <a:lstStyle/>
        <a:p>
          <a:endParaRPr lang="ru-RU"/>
        </a:p>
      </dgm:t>
    </dgm:pt>
    <dgm:pt modelId="{020F875E-3D0C-45D0-85BE-034A3CB80A69}">
      <dgm:prSet/>
      <dgm:spPr/>
      <dgm:t>
        <a:bodyPr/>
        <a:lstStyle/>
        <a:p>
          <a:endParaRPr lang="ru-RU"/>
        </a:p>
      </dgm:t>
    </dgm:pt>
    <dgm:pt modelId="{B41F1414-1120-4140-9B39-8022C76612FD}" type="parTrans" cxnId="{B81302FC-554B-4BDF-BA02-384A3AE1423F}">
      <dgm:prSet/>
      <dgm:spPr/>
      <dgm:t>
        <a:bodyPr/>
        <a:lstStyle/>
        <a:p>
          <a:endParaRPr lang="ru-RU"/>
        </a:p>
      </dgm:t>
    </dgm:pt>
    <dgm:pt modelId="{F10546FF-13B1-4399-8D84-09AC40E93D7F}" type="sibTrans" cxnId="{B81302FC-554B-4BDF-BA02-384A3AE1423F}">
      <dgm:prSet/>
      <dgm:spPr/>
      <dgm:t>
        <a:bodyPr/>
        <a:lstStyle/>
        <a:p>
          <a:endParaRPr lang="ru-RU"/>
        </a:p>
      </dgm:t>
    </dgm:pt>
    <dgm:pt modelId="{663A972E-D6A9-4EFE-BD03-0ECA8F4305E0}">
      <dgm:prSet custT="1"/>
      <dgm:spPr/>
      <dgm:t>
        <a:bodyPr/>
        <a:lstStyle/>
        <a:p>
          <a:r>
            <a:rPr lang="ru-RU" sz="14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повышение влияния университета на развитие технологий на рынке соответствующих услуг</a:t>
          </a:r>
        </a:p>
      </dgm:t>
    </dgm:pt>
    <dgm:pt modelId="{D82061CF-8447-499D-A10D-F497886FEE0C}" type="parTrans" cxnId="{B7E39B8A-CBF1-492E-9CE8-A5F8518B61E6}">
      <dgm:prSet/>
      <dgm:spPr/>
      <dgm:t>
        <a:bodyPr/>
        <a:lstStyle/>
        <a:p>
          <a:endParaRPr lang="ru-RU"/>
        </a:p>
      </dgm:t>
    </dgm:pt>
    <dgm:pt modelId="{6DDB053C-C0B7-429F-9857-BD30FCC53DB7}" type="sibTrans" cxnId="{B7E39B8A-CBF1-492E-9CE8-A5F8518B61E6}">
      <dgm:prSet/>
      <dgm:spPr/>
      <dgm:t>
        <a:bodyPr/>
        <a:lstStyle/>
        <a:p>
          <a:endParaRPr lang="ru-RU"/>
        </a:p>
      </dgm:t>
    </dgm:pt>
    <dgm:pt modelId="{B7E04676-7CCC-4612-9A53-359C4B3FEAEA}" type="pres">
      <dgm:prSet presAssocID="{87555543-C8AA-4232-A21A-937E39368F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223DF-D530-41F5-A683-C77A08D963B8}" type="pres">
      <dgm:prSet presAssocID="{16D67106-EF65-421A-9C86-EDEB7B061FDC}" presName="composite" presStyleCnt="0"/>
      <dgm:spPr/>
    </dgm:pt>
    <dgm:pt modelId="{95CECF8F-395D-4A85-877B-FD54A0F9FEA2}" type="pres">
      <dgm:prSet presAssocID="{16D67106-EF65-421A-9C86-EDEB7B061F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160F8-5A86-43C1-9CE6-10EB023048FD}" type="pres">
      <dgm:prSet presAssocID="{16D67106-EF65-421A-9C86-EDEB7B061F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F2CB4-E080-43AB-9FF3-607EB6139105}" type="pres">
      <dgm:prSet presAssocID="{289DD684-D74C-4B17-B024-9234E78B34DF}" presName="sp" presStyleCnt="0"/>
      <dgm:spPr/>
    </dgm:pt>
    <dgm:pt modelId="{AEC7CDD0-DAFF-445F-8655-F7FB6176AD50}" type="pres">
      <dgm:prSet presAssocID="{820D542F-A640-4111-A597-8C40D0789709}" presName="composite" presStyleCnt="0"/>
      <dgm:spPr/>
    </dgm:pt>
    <dgm:pt modelId="{9A2EFA12-7A2D-4764-B1F8-7EA2AB355052}" type="pres">
      <dgm:prSet presAssocID="{820D542F-A640-4111-A597-8C40D078970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0FF80-E489-4838-A33C-9A90B53017EF}" type="pres">
      <dgm:prSet presAssocID="{820D542F-A640-4111-A597-8C40D078970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9644F-F320-4EA2-AB4F-0257FEA83110}" type="pres">
      <dgm:prSet presAssocID="{EAB1D82D-6B06-46A9-A420-6D851422A246}" presName="sp" presStyleCnt="0"/>
      <dgm:spPr/>
    </dgm:pt>
    <dgm:pt modelId="{71EA07B9-14EF-4372-8AA8-999B578551E8}" type="pres">
      <dgm:prSet presAssocID="{4C2B99E1-A681-48F6-B14A-367F99703254}" presName="composite" presStyleCnt="0"/>
      <dgm:spPr/>
    </dgm:pt>
    <dgm:pt modelId="{CE486509-1A77-4D82-B1C3-FD6CDC7545C6}" type="pres">
      <dgm:prSet presAssocID="{4C2B99E1-A681-48F6-B14A-367F9970325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69659-1F15-4D83-971F-E84940FF5599}" type="pres">
      <dgm:prSet presAssocID="{4C2B99E1-A681-48F6-B14A-367F99703254}" presName="descendantText" presStyleLbl="alignAcc1" presStyleIdx="2" presStyleCnt="5" custScaleY="142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7D6277-3EE1-4261-8DF2-75EE7F5187D9}" type="pres">
      <dgm:prSet presAssocID="{D1FC6F01-350C-4062-87C9-1D5D9F76DC79}" presName="sp" presStyleCnt="0"/>
      <dgm:spPr/>
    </dgm:pt>
    <dgm:pt modelId="{6AE8BEE7-9D01-4562-93C5-0018A9E42725}" type="pres">
      <dgm:prSet presAssocID="{2F0D4801-6F84-4CA7-B649-A0767C044BAB}" presName="composite" presStyleCnt="0"/>
      <dgm:spPr/>
    </dgm:pt>
    <dgm:pt modelId="{0BD1A65A-0C4F-4C04-93C6-2CD236BCFB96}" type="pres">
      <dgm:prSet presAssocID="{2F0D4801-6F84-4CA7-B649-A0767C044BA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E65DC-ECF8-4F3E-A9B4-0F7DAF491D5F}" type="pres">
      <dgm:prSet presAssocID="{2F0D4801-6F84-4CA7-B649-A0767C044BA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75830-CD11-42AC-AB08-260ABF93CA79}" type="pres">
      <dgm:prSet presAssocID="{96C8BDA4-E5FC-4993-8B73-ACC85A51B0E4}" presName="sp" presStyleCnt="0"/>
      <dgm:spPr/>
    </dgm:pt>
    <dgm:pt modelId="{337CA09C-FAD8-45E0-A67E-12FED357D349}" type="pres">
      <dgm:prSet presAssocID="{020F875E-3D0C-45D0-85BE-034A3CB80A69}" presName="composite" presStyleCnt="0"/>
      <dgm:spPr/>
    </dgm:pt>
    <dgm:pt modelId="{E82B12A2-678D-430A-9311-DCCE082FAED0}" type="pres">
      <dgm:prSet presAssocID="{020F875E-3D0C-45D0-85BE-034A3CB80A6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636DB-3E26-43C5-9005-5B38E81C67A6}" type="pres">
      <dgm:prSet presAssocID="{020F875E-3D0C-45D0-85BE-034A3CB80A6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E5A46D-5923-4BAA-91C9-A47FFE7DC2B9}" type="presOf" srcId="{B7F9BB3C-9556-428F-8D89-571A9B69A34F}" destId="{D48160F8-5A86-43C1-9CE6-10EB023048FD}" srcOrd="0" destOrd="0" presId="urn:microsoft.com/office/officeart/2005/8/layout/chevron2"/>
    <dgm:cxn modelId="{26377FD1-61D6-43B2-9A12-769EF85F9BA0}" type="presOf" srcId="{87555543-C8AA-4232-A21A-937E39368F1C}" destId="{B7E04676-7CCC-4612-9A53-359C4B3FEAEA}" srcOrd="0" destOrd="0" presId="urn:microsoft.com/office/officeart/2005/8/layout/chevron2"/>
    <dgm:cxn modelId="{14E64A5C-D9DC-4F65-8AAF-6E3BA7ADD021}" srcId="{16D67106-EF65-421A-9C86-EDEB7B061FDC}" destId="{B7F9BB3C-9556-428F-8D89-571A9B69A34F}" srcOrd="0" destOrd="0" parTransId="{085B3A2E-DEB5-4EB0-A4FE-07421A8B83D7}" sibTransId="{C20A56A9-D057-41A0-ABD4-F4DC2473601F}"/>
    <dgm:cxn modelId="{E1BA3265-A417-4E89-8BD1-10B3FAEAAB6A}" type="presOf" srcId="{820D542F-A640-4111-A597-8C40D0789709}" destId="{9A2EFA12-7A2D-4764-B1F8-7EA2AB355052}" srcOrd="0" destOrd="0" presId="urn:microsoft.com/office/officeart/2005/8/layout/chevron2"/>
    <dgm:cxn modelId="{EABA493A-6E74-4A6A-87A9-139BAF8CCF94}" type="presOf" srcId="{663A972E-D6A9-4EFE-BD03-0ECA8F4305E0}" destId="{BA0636DB-3E26-43C5-9005-5B38E81C67A6}" srcOrd="0" destOrd="0" presId="urn:microsoft.com/office/officeart/2005/8/layout/chevron2"/>
    <dgm:cxn modelId="{B7E39B8A-CBF1-492E-9CE8-A5F8518B61E6}" srcId="{020F875E-3D0C-45D0-85BE-034A3CB80A69}" destId="{663A972E-D6A9-4EFE-BD03-0ECA8F4305E0}" srcOrd="0" destOrd="0" parTransId="{D82061CF-8447-499D-A10D-F497886FEE0C}" sibTransId="{6DDB053C-C0B7-429F-9857-BD30FCC53DB7}"/>
    <dgm:cxn modelId="{6D125FBF-0479-43C0-B846-6FD42473314D}" type="presOf" srcId="{16D67106-EF65-421A-9C86-EDEB7B061FDC}" destId="{95CECF8F-395D-4A85-877B-FD54A0F9FEA2}" srcOrd="0" destOrd="0" presId="urn:microsoft.com/office/officeart/2005/8/layout/chevron2"/>
    <dgm:cxn modelId="{5D4BE8E3-574F-42C7-A700-47DA8B4933F0}" type="presOf" srcId="{21885198-1DDC-4D89-BCE0-5EAEEAC54A94}" destId="{8D2E65DC-ECF8-4F3E-A9B4-0F7DAF491D5F}" srcOrd="0" destOrd="0" presId="urn:microsoft.com/office/officeart/2005/8/layout/chevron2"/>
    <dgm:cxn modelId="{54AF71D5-33E5-466D-80F9-A77A3EA9D62A}" type="presOf" srcId="{4C2B99E1-A681-48F6-B14A-367F99703254}" destId="{CE486509-1A77-4D82-B1C3-FD6CDC7545C6}" srcOrd="0" destOrd="0" presId="urn:microsoft.com/office/officeart/2005/8/layout/chevron2"/>
    <dgm:cxn modelId="{209D063F-FDF9-4029-9FB2-0E3A3264BC33}" srcId="{87555543-C8AA-4232-A21A-937E39368F1C}" destId="{16D67106-EF65-421A-9C86-EDEB7B061FDC}" srcOrd="0" destOrd="0" parTransId="{120F18CC-0608-44BA-BC51-38EAECB53135}" sibTransId="{289DD684-D74C-4B17-B024-9234E78B34DF}"/>
    <dgm:cxn modelId="{B65CA855-473A-4B76-AE08-669223DA2D76}" srcId="{87555543-C8AA-4232-A21A-937E39368F1C}" destId="{2F0D4801-6F84-4CA7-B649-A0767C044BAB}" srcOrd="3" destOrd="0" parTransId="{AE4800A1-5297-4936-8B0D-DFDADFCD7217}" sibTransId="{96C8BDA4-E5FC-4993-8B73-ACC85A51B0E4}"/>
    <dgm:cxn modelId="{CFFB6ABE-B553-4CD7-A49E-6822F1C9E9A1}" type="presOf" srcId="{020F875E-3D0C-45D0-85BE-034A3CB80A69}" destId="{E82B12A2-678D-430A-9311-DCCE082FAED0}" srcOrd="0" destOrd="0" presId="urn:microsoft.com/office/officeart/2005/8/layout/chevron2"/>
    <dgm:cxn modelId="{F81B4C0E-5A3F-4A1E-92B4-44411CD0B5B1}" srcId="{87555543-C8AA-4232-A21A-937E39368F1C}" destId="{820D542F-A640-4111-A597-8C40D0789709}" srcOrd="1" destOrd="0" parTransId="{29FEC9D5-C782-4F0C-BCFC-EEE7129B568A}" sibTransId="{EAB1D82D-6B06-46A9-A420-6D851422A246}"/>
    <dgm:cxn modelId="{06FA2206-DC87-404E-B601-3C6C1D911122}" srcId="{4C2B99E1-A681-48F6-B14A-367F99703254}" destId="{7018203E-9BD4-4686-BF24-350C8FAF3CE6}" srcOrd="0" destOrd="0" parTransId="{B9A0598F-1682-448E-B1CB-4123CD0CF1A5}" sibTransId="{DF09DA6D-42FC-46AC-A875-FB69EF1EB81A}"/>
    <dgm:cxn modelId="{86B1E599-4242-41F9-AE76-31B6EFCA4174}" srcId="{2F0D4801-6F84-4CA7-B649-A0767C044BAB}" destId="{21885198-1DDC-4D89-BCE0-5EAEEAC54A94}" srcOrd="0" destOrd="0" parTransId="{38583521-2AB3-42D4-BF1E-F6327EB50007}" sibTransId="{418B5E09-7727-4E1D-B192-96D0E848E15D}"/>
    <dgm:cxn modelId="{55A7EFA2-2276-4D4F-8866-E26CD5D35AC9}" type="presOf" srcId="{2F0D4801-6F84-4CA7-B649-A0767C044BAB}" destId="{0BD1A65A-0C4F-4C04-93C6-2CD236BCFB96}" srcOrd="0" destOrd="0" presId="urn:microsoft.com/office/officeart/2005/8/layout/chevron2"/>
    <dgm:cxn modelId="{B81302FC-554B-4BDF-BA02-384A3AE1423F}" srcId="{87555543-C8AA-4232-A21A-937E39368F1C}" destId="{020F875E-3D0C-45D0-85BE-034A3CB80A69}" srcOrd="4" destOrd="0" parTransId="{B41F1414-1120-4140-9B39-8022C76612FD}" sibTransId="{F10546FF-13B1-4399-8D84-09AC40E93D7F}"/>
    <dgm:cxn modelId="{1725A79F-404A-497F-8A39-A157463C14CD}" type="presOf" srcId="{5913B33C-990A-4BE5-80D2-85069177FECA}" destId="{1F90FF80-E489-4838-A33C-9A90B53017EF}" srcOrd="0" destOrd="0" presId="urn:microsoft.com/office/officeart/2005/8/layout/chevron2"/>
    <dgm:cxn modelId="{F113721B-E7D6-4DFA-939C-2E27AA1AF803}" srcId="{87555543-C8AA-4232-A21A-937E39368F1C}" destId="{4C2B99E1-A681-48F6-B14A-367F99703254}" srcOrd="2" destOrd="0" parTransId="{E9853CD3-BC1A-4A3C-BD42-89F0AA19EC5D}" sibTransId="{D1FC6F01-350C-4062-87C9-1D5D9F76DC79}"/>
    <dgm:cxn modelId="{BA1F1168-E42B-4623-AEB4-979978249216}" srcId="{820D542F-A640-4111-A597-8C40D0789709}" destId="{5913B33C-990A-4BE5-80D2-85069177FECA}" srcOrd="0" destOrd="0" parTransId="{D705EACE-232F-470D-B0AA-C8C8BA70BEF0}" sibTransId="{226423C2-3A3C-4B8C-9B4F-FDE86A8DB27C}"/>
    <dgm:cxn modelId="{8FF25931-E826-4F34-97BE-C45138135D01}" type="presOf" srcId="{7018203E-9BD4-4686-BF24-350C8FAF3CE6}" destId="{67669659-1F15-4D83-971F-E84940FF5599}" srcOrd="0" destOrd="0" presId="urn:microsoft.com/office/officeart/2005/8/layout/chevron2"/>
    <dgm:cxn modelId="{907BDF64-D9FF-4DD8-B1ED-3174D92CDCA0}" type="presParOf" srcId="{B7E04676-7CCC-4612-9A53-359C4B3FEAEA}" destId="{15B223DF-D530-41F5-A683-C77A08D963B8}" srcOrd="0" destOrd="0" presId="urn:microsoft.com/office/officeart/2005/8/layout/chevron2"/>
    <dgm:cxn modelId="{25686AD9-A842-4498-93E6-C89BEF8FEF61}" type="presParOf" srcId="{15B223DF-D530-41F5-A683-C77A08D963B8}" destId="{95CECF8F-395D-4A85-877B-FD54A0F9FEA2}" srcOrd="0" destOrd="0" presId="urn:microsoft.com/office/officeart/2005/8/layout/chevron2"/>
    <dgm:cxn modelId="{D3771996-7E46-4F05-8549-B05349EB0137}" type="presParOf" srcId="{15B223DF-D530-41F5-A683-C77A08D963B8}" destId="{D48160F8-5A86-43C1-9CE6-10EB023048FD}" srcOrd="1" destOrd="0" presId="urn:microsoft.com/office/officeart/2005/8/layout/chevron2"/>
    <dgm:cxn modelId="{7E148CFC-DC4A-4B6A-9D9A-5ED587501975}" type="presParOf" srcId="{B7E04676-7CCC-4612-9A53-359C4B3FEAEA}" destId="{FEEF2CB4-E080-43AB-9FF3-607EB6139105}" srcOrd="1" destOrd="0" presId="urn:microsoft.com/office/officeart/2005/8/layout/chevron2"/>
    <dgm:cxn modelId="{6B4A280F-F43B-4F2A-A667-5153CE874C58}" type="presParOf" srcId="{B7E04676-7CCC-4612-9A53-359C4B3FEAEA}" destId="{AEC7CDD0-DAFF-445F-8655-F7FB6176AD50}" srcOrd="2" destOrd="0" presId="urn:microsoft.com/office/officeart/2005/8/layout/chevron2"/>
    <dgm:cxn modelId="{A85C3492-AF1D-44E0-B9C2-251DBB92D2BF}" type="presParOf" srcId="{AEC7CDD0-DAFF-445F-8655-F7FB6176AD50}" destId="{9A2EFA12-7A2D-4764-B1F8-7EA2AB355052}" srcOrd="0" destOrd="0" presId="urn:microsoft.com/office/officeart/2005/8/layout/chevron2"/>
    <dgm:cxn modelId="{DAD9BFA5-4398-4061-9779-BDD98FF8CA1B}" type="presParOf" srcId="{AEC7CDD0-DAFF-445F-8655-F7FB6176AD50}" destId="{1F90FF80-E489-4838-A33C-9A90B53017EF}" srcOrd="1" destOrd="0" presId="urn:microsoft.com/office/officeart/2005/8/layout/chevron2"/>
    <dgm:cxn modelId="{DE236DC3-1E9D-442D-810D-9F14AC88B476}" type="presParOf" srcId="{B7E04676-7CCC-4612-9A53-359C4B3FEAEA}" destId="{A4F9644F-F320-4EA2-AB4F-0257FEA83110}" srcOrd="3" destOrd="0" presId="urn:microsoft.com/office/officeart/2005/8/layout/chevron2"/>
    <dgm:cxn modelId="{59BB0DB0-FCD0-4268-89E3-9AB44C511583}" type="presParOf" srcId="{B7E04676-7CCC-4612-9A53-359C4B3FEAEA}" destId="{71EA07B9-14EF-4372-8AA8-999B578551E8}" srcOrd="4" destOrd="0" presId="urn:microsoft.com/office/officeart/2005/8/layout/chevron2"/>
    <dgm:cxn modelId="{462805F9-3612-4F44-BAD1-8647350F392E}" type="presParOf" srcId="{71EA07B9-14EF-4372-8AA8-999B578551E8}" destId="{CE486509-1A77-4D82-B1C3-FD6CDC7545C6}" srcOrd="0" destOrd="0" presId="urn:microsoft.com/office/officeart/2005/8/layout/chevron2"/>
    <dgm:cxn modelId="{7264A241-20A2-4A6C-8C43-6DC5296772A5}" type="presParOf" srcId="{71EA07B9-14EF-4372-8AA8-999B578551E8}" destId="{67669659-1F15-4D83-971F-E84940FF5599}" srcOrd="1" destOrd="0" presId="urn:microsoft.com/office/officeart/2005/8/layout/chevron2"/>
    <dgm:cxn modelId="{01E495A6-83FC-48CC-8E3D-253E4DDD1919}" type="presParOf" srcId="{B7E04676-7CCC-4612-9A53-359C4B3FEAEA}" destId="{B67D6277-3EE1-4261-8DF2-75EE7F5187D9}" srcOrd="5" destOrd="0" presId="urn:microsoft.com/office/officeart/2005/8/layout/chevron2"/>
    <dgm:cxn modelId="{418590AE-3FFA-4483-B136-2F1ECD9F5814}" type="presParOf" srcId="{B7E04676-7CCC-4612-9A53-359C4B3FEAEA}" destId="{6AE8BEE7-9D01-4562-93C5-0018A9E42725}" srcOrd="6" destOrd="0" presId="urn:microsoft.com/office/officeart/2005/8/layout/chevron2"/>
    <dgm:cxn modelId="{EACD0CC8-D1B6-4B9A-BB33-D3B3F270EEFA}" type="presParOf" srcId="{6AE8BEE7-9D01-4562-93C5-0018A9E42725}" destId="{0BD1A65A-0C4F-4C04-93C6-2CD236BCFB96}" srcOrd="0" destOrd="0" presId="urn:microsoft.com/office/officeart/2005/8/layout/chevron2"/>
    <dgm:cxn modelId="{4A89655B-CD5B-415B-BD1A-39C6C9FC5208}" type="presParOf" srcId="{6AE8BEE7-9D01-4562-93C5-0018A9E42725}" destId="{8D2E65DC-ECF8-4F3E-A9B4-0F7DAF491D5F}" srcOrd="1" destOrd="0" presId="urn:microsoft.com/office/officeart/2005/8/layout/chevron2"/>
    <dgm:cxn modelId="{E60818CF-495C-47E7-825B-0169C68AEA5C}" type="presParOf" srcId="{B7E04676-7CCC-4612-9A53-359C4B3FEAEA}" destId="{6A475830-CD11-42AC-AB08-260ABF93CA79}" srcOrd="7" destOrd="0" presId="urn:microsoft.com/office/officeart/2005/8/layout/chevron2"/>
    <dgm:cxn modelId="{72AB6F51-E16F-4493-8A84-083009058F89}" type="presParOf" srcId="{B7E04676-7CCC-4612-9A53-359C4B3FEAEA}" destId="{337CA09C-FAD8-45E0-A67E-12FED357D349}" srcOrd="8" destOrd="0" presId="urn:microsoft.com/office/officeart/2005/8/layout/chevron2"/>
    <dgm:cxn modelId="{34FFC303-5DB6-433E-8A72-3CC3483EBB7F}" type="presParOf" srcId="{337CA09C-FAD8-45E0-A67E-12FED357D349}" destId="{E82B12A2-678D-430A-9311-DCCE082FAED0}" srcOrd="0" destOrd="0" presId="urn:microsoft.com/office/officeart/2005/8/layout/chevron2"/>
    <dgm:cxn modelId="{836E972F-9C0A-421D-AF8C-FAAA0A577FD4}" type="presParOf" srcId="{337CA09C-FAD8-45E0-A67E-12FED357D349}" destId="{BA0636DB-3E26-43C5-9005-5B38E81C67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EE5D3-4DD2-471D-ABBC-95A9EE37F1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E0E6C0-CD5F-4AAE-B86B-6FB25504337F}">
      <dgm:prSet phldrT="[Текст]" phldr="1"/>
      <dgm:spPr/>
      <dgm:t>
        <a:bodyPr/>
        <a:lstStyle/>
        <a:p>
          <a:endParaRPr lang="ru-RU"/>
        </a:p>
      </dgm:t>
    </dgm:pt>
    <dgm:pt modelId="{1FB44980-596D-4140-9E3E-27CDF1307CF0}" type="parTrans" cxnId="{6B1F20CF-DB3E-44D9-8DC9-87EF44AAF237}">
      <dgm:prSet/>
      <dgm:spPr/>
      <dgm:t>
        <a:bodyPr/>
        <a:lstStyle/>
        <a:p>
          <a:endParaRPr lang="ru-RU"/>
        </a:p>
      </dgm:t>
    </dgm:pt>
    <dgm:pt modelId="{0A894EAD-2FC5-4BF1-8D9B-F5C08720FDE4}" type="sibTrans" cxnId="{6B1F20CF-DB3E-44D9-8DC9-87EF44AAF237}">
      <dgm:prSet/>
      <dgm:spPr/>
      <dgm:t>
        <a:bodyPr/>
        <a:lstStyle/>
        <a:p>
          <a:endParaRPr lang="ru-RU"/>
        </a:p>
      </dgm:t>
    </dgm:pt>
    <dgm:pt modelId="{E7892C9A-DDF3-4488-97AB-F0F0A3045084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2"/>
              </a:solidFill>
              <a:latin typeface="Cambria" pitchFamily="18" charset="0"/>
            </a:rPr>
            <a:t>обеспечен доступ к ресурсам 5 издательств </a:t>
          </a:r>
          <a:r>
            <a:rPr lang="en-US" sz="1100" dirty="0" smtClean="0">
              <a:solidFill>
                <a:schemeClr val="tx2"/>
              </a:solidFill>
              <a:latin typeface="Cambria" pitchFamily="18" charset="0"/>
            </a:rPr>
            <a:t>Oxford University Press</a:t>
          </a:r>
          <a:r>
            <a:rPr lang="ru-RU" sz="11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100" dirty="0" smtClean="0">
              <a:solidFill>
                <a:schemeClr val="tx2"/>
              </a:solidFill>
              <a:latin typeface="Cambria" pitchFamily="18" charset="0"/>
            </a:rPr>
            <a:t>Taylor</a:t>
          </a:r>
          <a:r>
            <a:rPr lang="ru-RU" sz="1100" dirty="0" smtClean="0">
              <a:solidFill>
                <a:schemeClr val="tx2"/>
              </a:solidFill>
              <a:latin typeface="Cambria" pitchFamily="18" charset="0"/>
            </a:rPr>
            <a:t>&amp;</a:t>
          </a:r>
          <a:r>
            <a:rPr lang="en-US" sz="1100" dirty="0" smtClean="0">
              <a:solidFill>
                <a:schemeClr val="tx2"/>
              </a:solidFill>
              <a:latin typeface="Cambria" pitchFamily="18" charset="0"/>
            </a:rPr>
            <a:t>Francis</a:t>
          </a:r>
          <a:r>
            <a:rPr lang="ru-RU" sz="11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100" dirty="0" smtClean="0">
              <a:solidFill>
                <a:schemeClr val="tx2"/>
              </a:solidFill>
              <a:latin typeface="Cambria" pitchFamily="18" charset="0"/>
            </a:rPr>
            <a:t>Sage</a:t>
          </a:r>
          <a:r>
            <a:rPr lang="ru-RU" sz="11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100" dirty="0" smtClean="0">
              <a:solidFill>
                <a:schemeClr val="tx2"/>
              </a:solidFill>
              <a:latin typeface="Cambria" pitchFamily="18" charset="0"/>
            </a:rPr>
            <a:t>Science</a:t>
          </a:r>
          <a:r>
            <a:rPr lang="ru-RU" sz="11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100" dirty="0" smtClean="0">
              <a:solidFill>
                <a:schemeClr val="tx2"/>
              </a:solidFill>
              <a:latin typeface="Cambria" pitchFamily="18" charset="0"/>
            </a:rPr>
            <a:t>Nature</a:t>
          </a:r>
          <a:r>
            <a:rPr lang="ru-RU" sz="1100" dirty="0" smtClean="0">
              <a:solidFill>
                <a:schemeClr val="tx2"/>
              </a:solidFill>
              <a:latin typeface="Cambria" pitchFamily="18" charset="0"/>
            </a:rPr>
            <a:t> (через НЭИКОН, бюджетное финансирование - на сумму </a:t>
          </a:r>
          <a:r>
            <a:rPr lang="ru-RU" sz="1100" b="1" dirty="0" smtClean="0">
              <a:solidFill>
                <a:schemeClr val="tx2"/>
              </a:solidFill>
              <a:latin typeface="Cambria" pitchFamily="18" charset="0"/>
            </a:rPr>
            <a:t>425 201,16</a:t>
          </a:r>
          <a:r>
            <a:rPr lang="ru-RU" sz="1100" dirty="0" smtClean="0">
              <a:solidFill>
                <a:schemeClr val="tx2"/>
              </a:solidFill>
              <a:latin typeface="Cambria" pitchFamily="18" charset="0"/>
            </a:rPr>
            <a:t> руб.)</a:t>
          </a:r>
          <a:endParaRPr lang="ru-RU" sz="1100" dirty="0">
            <a:solidFill>
              <a:schemeClr val="tx2"/>
            </a:solidFill>
            <a:latin typeface="Cambria" pitchFamily="18" charset="0"/>
          </a:endParaRPr>
        </a:p>
      </dgm:t>
    </dgm:pt>
    <dgm:pt modelId="{3F335A1C-AA99-4857-906D-555F2A10BD0A}" type="parTrans" cxnId="{B5AC8C8F-1C6B-425B-81EF-1904DA82AE26}">
      <dgm:prSet/>
      <dgm:spPr/>
      <dgm:t>
        <a:bodyPr/>
        <a:lstStyle/>
        <a:p>
          <a:endParaRPr lang="ru-RU"/>
        </a:p>
      </dgm:t>
    </dgm:pt>
    <dgm:pt modelId="{D24D950E-0824-4AE0-B322-B56B95E99907}" type="sibTrans" cxnId="{B5AC8C8F-1C6B-425B-81EF-1904DA82AE26}">
      <dgm:prSet/>
      <dgm:spPr/>
      <dgm:t>
        <a:bodyPr/>
        <a:lstStyle/>
        <a:p>
          <a:endParaRPr lang="ru-RU"/>
        </a:p>
      </dgm:t>
    </dgm:pt>
    <dgm:pt modelId="{EC97099B-9047-4577-9C9C-7AB84F15A7D8}">
      <dgm:prSet phldrT="[Текст]" phldr="1"/>
      <dgm:spPr/>
      <dgm:t>
        <a:bodyPr/>
        <a:lstStyle/>
        <a:p>
          <a:endParaRPr lang="ru-RU"/>
        </a:p>
      </dgm:t>
    </dgm:pt>
    <dgm:pt modelId="{92F20E88-A487-4620-9620-A28D463C3EB4}" type="parTrans" cxnId="{C93D6AF0-BB55-479D-AE3F-85EE9FE17B76}">
      <dgm:prSet/>
      <dgm:spPr/>
      <dgm:t>
        <a:bodyPr/>
        <a:lstStyle/>
        <a:p>
          <a:endParaRPr lang="ru-RU"/>
        </a:p>
      </dgm:t>
    </dgm:pt>
    <dgm:pt modelId="{9B2AAD83-FE27-4451-89BD-9ED99EA6F850}" type="sibTrans" cxnId="{C93D6AF0-BB55-479D-AE3F-85EE9FE17B76}">
      <dgm:prSet/>
      <dgm:spPr/>
      <dgm:t>
        <a:bodyPr/>
        <a:lstStyle/>
        <a:p>
          <a:endParaRPr lang="ru-RU"/>
        </a:p>
      </dgm:t>
    </dgm:pt>
    <dgm:pt modelId="{98FA74DC-393F-47D9-94C2-170E50340D22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получен доступ к базам данных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Springer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American Physical Society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Royal Society of Chemistry 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и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American Mathematical Society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 в 2015 году - доступ к полнотекстовым базам научных издательств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Wiley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Springer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American Physical Society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Royal Society of Chemistry 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и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American Mathematical Society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. Грант РФФИ, </a:t>
          </a:r>
          <a:r>
            <a:rPr lang="ru-RU" sz="1000" b="1" dirty="0" smtClean="0">
              <a:solidFill>
                <a:schemeClr val="tx2"/>
              </a:solidFill>
              <a:latin typeface="Cambria" pitchFamily="18" charset="0"/>
            </a:rPr>
            <a:t>1 222 384,00 руб.)</a:t>
          </a:r>
        </a:p>
      </dgm:t>
    </dgm:pt>
    <dgm:pt modelId="{DE39BD72-B271-4DB1-BACD-518F1446A201}" type="parTrans" cxnId="{3C50BF27-0BB9-4B2C-96D4-0597FC7FCF6B}">
      <dgm:prSet/>
      <dgm:spPr/>
      <dgm:t>
        <a:bodyPr/>
        <a:lstStyle/>
        <a:p>
          <a:endParaRPr lang="ru-RU"/>
        </a:p>
      </dgm:t>
    </dgm:pt>
    <dgm:pt modelId="{7853909A-F963-4667-88F7-E9F59366E4A8}" type="sibTrans" cxnId="{3C50BF27-0BB9-4B2C-96D4-0597FC7FCF6B}">
      <dgm:prSet/>
      <dgm:spPr/>
      <dgm:t>
        <a:bodyPr/>
        <a:lstStyle/>
        <a:p>
          <a:endParaRPr lang="ru-RU"/>
        </a:p>
      </dgm:t>
    </dgm:pt>
    <dgm:pt modelId="{D37F1AB6-E61D-4A0B-BEC5-70BF7FA7A934}">
      <dgm:prSet phldrT="[Текст]" phldr="1"/>
      <dgm:spPr/>
      <dgm:t>
        <a:bodyPr/>
        <a:lstStyle/>
        <a:p>
          <a:endParaRPr lang="ru-RU" dirty="0"/>
        </a:p>
      </dgm:t>
    </dgm:pt>
    <dgm:pt modelId="{6F775E40-F739-4B9B-AE41-52B4914AF8F2}" type="parTrans" cxnId="{C8B5ED1A-D00F-4463-BDB3-D635E5DED705}">
      <dgm:prSet/>
      <dgm:spPr/>
      <dgm:t>
        <a:bodyPr/>
        <a:lstStyle/>
        <a:p>
          <a:endParaRPr lang="ru-RU"/>
        </a:p>
      </dgm:t>
    </dgm:pt>
    <dgm:pt modelId="{EA2B96A2-3BC0-4E32-9946-2D10F372DF03}" type="sibTrans" cxnId="{C8B5ED1A-D00F-4463-BDB3-D635E5DED705}">
      <dgm:prSet/>
      <dgm:spPr/>
      <dgm:t>
        <a:bodyPr/>
        <a:lstStyle/>
        <a:p>
          <a:endParaRPr lang="ru-RU"/>
        </a:p>
      </dgm:t>
    </dgm:pt>
    <dgm:pt modelId="{37E50CED-D459-4F0D-B6A5-F23682F732F5}">
      <dgm:prSet phldrT="[Текст]" custT="1"/>
      <dgm:spPr/>
      <dgm:t>
        <a:bodyPr/>
        <a:lstStyle/>
        <a:p>
          <a:r>
            <a:rPr lang="ru-RU" sz="1050" b="1" i="1" dirty="0" smtClean="0">
              <a:solidFill>
                <a:schemeClr val="tx2"/>
              </a:solidFill>
              <a:latin typeface="Cambria" pitchFamily="18" charset="0"/>
            </a:rPr>
            <a:t>в рамках ФЦП «Исследования и разработки по приоритетным направлениям развития научно-технологического комплекса России на 2014- 2020 годы</a:t>
          </a:r>
          <a:r>
            <a:rPr lang="ru-RU" sz="1050" b="1" i="1" dirty="0" smtClean="0">
              <a:solidFill>
                <a:schemeClr val="tx2"/>
              </a:solidFill>
              <a:latin typeface="Cambria" pitchFamily="18" charset="0"/>
            </a:rPr>
            <a:t>»:</a:t>
          </a:r>
          <a:endParaRPr lang="ru-RU" sz="1050" b="1" i="1" dirty="0" smtClean="0">
            <a:solidFill>
              <a:schemeClr val="tx2"/>
            </a:solidFill>
            <a:latin typeface="Cambria" pitchFamily="18" charset="0"/>
          </a:endParaRPr>
        </a:p>
      </dgm:t>
    </dgm:pt>
    <dgm:pt modelId="{1F30478E-E0B7-4E31-A024-5A7699A1E364}" type="parTrans" cxnId="{A04C4ED1-D72B-450D-8DCC-85B0410F2F89}">
      <dgm:prSet/>
      <dgm:spPr/>
      <dgm:t>
        <a:bodyPr/>
        <a:lstStyle/>
        <a:p>
          <a:endParaRPr lang="ru-RU"/>
        </a:p>
      </dgm:t>
    </dgm:pt>
    <dgm:pt modelId="{AD0A79E4-1B79-4685-8BD5-BE71016CFD93}" type="sibTrans" cxnId="{A04C4ED1-D72B-450D-8DCC-85B0410F2F89}">
      <dgm:prSet/>
      <dgm:spPr/>
      <dgm:t>
        <a:bodyPr/>
        <a:lstStyle/>
        <a:p>
          <a:endParaRPr lang="ru-RU"/>
        </a:p>
      </dgm:t>
    </dgm:pt>
    <dgm:pt modelId="{B5232303-2D78-4652-94D4-061A29C8D9A6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ЮФУ вошел в список 100 организаций, получивших право доступа к базам данных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Web of Science 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и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Scopus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 на 2015 год;</a:t>
          </a:r>
          <a:endParaRPr lang="ru-RU" sz="1000" b="1" i="1" dirty="0" smtClean="0">
            <a:solidFill>
              <a:schemeClr val="tx2"/>
            </a:solidFill>
            <a:latin typeface="Cambria" pitchFamily="18" charset="0"/>
          </a:endParaRPr>
        </a:p>
      </dgm:t>
    </dgm:pt>
    <dgm:pt modelId="{5E086019-5A23-4C5D-8155-D66C22B27F30}" type="parTrans" cxnId="{4D38BE13-A003-417A-9E26-FA38459B5979}">
      <dgm:prSet/>
      <dgm:spPr/>
    </dgm:pt>
    <dgm:pt modelId="{959A9D5F-5531-4D6D-B862-66DFC1B768A6}" type="sibTrans" cxnId="{4D38BE13-A003-417A-9E26-FA38459B5979}">
      <dgm:prSet/>
      <dgm:spPr/>
    </dgm:pt>
    <dgm:pt modelId="{C1AEF913-9D30-4D5F-A337-B24C1427C6D3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получен доступ на 2015 год к 8 из 10 баз данных: Журналы издательств </a:t>
          </a:r>
          <a:r>
            <a:rPr lang="ru-RU" sz="1000" dirty="0" err="1" smtClean="0">
              <a:solidFill>
                <a:schemeClr val="tx2"/>
              </a:solidFill>
              <a:latin typeface="Cambria" pitchFamily="18" charset="0"/>
            </a:rPr>
            <a:t>Taylor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 &amp; </a:t>
          </a:r>
          <a:r>
            <a:rPr lang="ru-RU" sz="1000" dirty="0" err="1" smtClean="0">
              <a:solidFill>
                <a:schemeClr val="tx2"/>
              </a:solidFill>
              <a:latin typeface="Cambria" pitchFamily="18" charset="0"/>
            </a:rPr>
            <a:t>Francis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Американского химического общества (ACS), Американского института физики (AIP),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Nature Publishing Group (NPG)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Oxford University Press (OUP)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SAGE Publication (Sage)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ru-RU" sz="1000" dirty="0" err="1" smtClean="0">
              <a:solidFill>
                <a:schemeClr val="tx2"/>
              </a:solidFill>
              <a:latin typeface="Cambria" pitchFamily="18" charset="0"/>
            </a:rPr>
            <a:t>Science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 </a:t>
          </a:r>
          <a:r>
            <a:rPr lang="ru-RU" sz="1000" dirty="0" err="1" smtClean="0">
              <a:solidFill>
                <a:schemeClr val="tx2"/>
              </a:solidFill>
              <a:latin typeface="Cambria" pitchFamily="18" charset="0"/>
            </a:rPr>
            <a:t>online</a:t>
          </a:r>
          <a:r>
            <a:rPr lang="ru-RU" sz="10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dirty="0" smtClean="0">
              <a:solidFill>
                <a:schemeClr val="tx2"/>
              </a:solidFill>
              <a:latin typeface="Cambria" pitchFamily="18" charset="0"/>
            </a:rPr>
            <a:t> Cambridge University Press (CUP)</a:t>
          </a:r>
          <a:endParaRPr lang="ru-RU" sz="1000" b="1" i="1" dirty="0" smtClean="0">
            <a:solidFill>
              <a:schemeClr val="tx2"/>
            </a:solidFill>
            <a:latin typeface="Cambria" pitchFamily="18" charset="0"/>
          </a:endParaRPr>
        </a:p>
      </dgm:t>
    </dgm:pt>
    <dgm:pt modelId="{C3F3AF31-9FA0-40F5-AC44-A9FDFE8570D9}" type="parTrans" cxnId="{92178FA9-51B6-45B3-B7D9-F7F920D8E8C8}">
      <dgm:prSet/>
      <dgm:spPr/>
    </dgm:pt>
    <dgm:pt modelId="{5535F793-EAE5-4463-8CF3-0E3E97E7DBBE}" type="sibTrans" cxnId="{92178FA9-51B6-45B3-B7D9-F7F920D8E8C8}">
      <dgm:prSet/>
      <dgm:spPr/>
    </dgm:pt>
    <dgm:pt modelId="{4DFD1414-5E8C-4D64-91DE-255F806E3BB8}" type="pres">
      <dgm:prSet presAssocID="{EA3EE5D3-4DD2-471D-ABBC-95A9EE37F1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68C98B-53C2-480F-B17C-3A6EC5634E85}" type="pres">
      <dgm:prSet presAssocID="{7CE0E6C0-CD5F-4AAE-B86B-6FB25504337F}" presName="composite" presStyleCnt="0"/>
      <dgm:spPr/>
    </dgm:pt>
    <dgm:pt modelId="{6497E050-5C80-4569-97A4-C94006827AC9}" type="pres">
      <dgm:prSet presAssocID="{7CE0E6C0-CD5F-4AAE-B86B-6FB25504337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5F61A-B76B-44A3-A679-D017308AB716}" type="pres">
      <dgm:prSet presAssocID="{7CE0E6C0-CD5F-4AAE-B86B-6FB25504337F}" presName="descendantText" presStyleLbl="alignAcc1" presStyleIdx="0" presStyleCnt="3" custScaleY="92993" custLinFactNeighborY="-3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C975B-0CAF-4D4B-8935-3A2058CE083F}" type="pres">
      <dgm:prSet presAssocID="{0A894EAD-2FC5-4BF1-8D9B-F5C08720FDE4}" presName="sp" presStyleCnt="0"/>
      <dgm:spPr/>
    </dgm:pt>
    <dgm:pt modelId="{C5193CAB-DCEB-4C00-8FF5-8BB064AF913B}" type="pres">
      <dgm:prSet presAssocID="{EC97099B-9047-4577-9C9C-7AB84F15A7D8}" presName="composite" presStyleCnt="0"/>
      <dgm:spPr/>
    </dgm:pt>
    <dgm:pt modelId="{86E3CE4E-5DAD-48BF-BEAB-FE5D061C3F94}" type="pres">
      <dgm:prSet presAssocID="{EC97099B-9047-4577-9C9C-7AB84F15A7D8}" presName="parentText" presStyleLbl="alignNode1" presStyleIdx="1" presStyleCnt="3" custLinFactNeighborY="-34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B8F13-B4B5-43D0-A471-566187C9970C}" type="pres">
      <dgm:prSet presAssocID="{EC97099B-9047-4577-9C9C-7AB84F15A7D8}" presName="descendantText" presStyleLbl="alignAcc1" presStyleIdx="1" presStyleCnt="3" custScaleY="117161" custLinFactNeighborY="2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079CE-AB2C-4F29-958E-7B80767C7F3B}" type="pres">
      <dgm:prSet presAssocID="{9B2AAD83-FE27-4451-89BD-9ED99EA6F850}" presName="sp" presStyleCnt="0"/>
      <dgm:spPr/>
    </dgm:pt>
    <dgm:pt modelId="{01CAD21D-1D75-4026-B6E5-17804F92103B}" type="pres">
      <dgm:prSet presAssocID="{D37F1AB6-E61D-4A0B-BEC5-70BF7FA7A934}" presName="composite" presStyleCnt="0"/>
      <dgm:spPr/>
    </dgm:pt>
    <dgm:pt modelId="{94FC6CFB-52D0-4492-85DA-7312891CBD7C}" type="pres">
      <dgm:prSet presAssocID="{D37F1AB6-E61D-4A0B-BEC5-70BF7FA7A934}" presName="parentText" presStyleLbl="alignNode1" presStyleIdx="2" presStyleCnt="3" custScaleY="159635" custLinFactNeighborY="-223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CE163-E87F-4957-B7D4-9EA8EBF2FC55}" type="pres">
      <dgm:prSet presAssocID="{D37F1AB6-E61D-4A0B-BEC5-70BF7FA7A934}" presName="descendantText" presStyleLbl="alignAcc1" presStyleIdx="2" presStyleCnt="3" custScaleY="275869" custLinFactNeighborY="7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B5ED1A-D00F-4463-BDB3-D635E5DED705}" srcId="{EA3EE5D3-4DD2-471D-ABBC-95A9EE37F10D}" destId="{D37F1AB6-E61D-4A0B-BEC5-70BF7FA7A934}" srcOrd="2" destOrd="0" parTransId="{6F775E40-F739-4B9B-AE41-52B4914AF8F2}" sibTransId="{EA2B96A2-3BC0-4E32-9946-2D10F372DF03}"/>
    <dgm:cxn modelId="{C754AF10-57B2-4CF7-B3B4-5E357CE8A248}" type="presOf" srcId="{37E50CED-D459-4F0D-B6A5-F23682F732F5}" destId="{D87CE163-E87F-4957-B7D4-9EA8EBF2FC55}" srcOrd="0" destOrd="0" presId="urn:microsoft.com/office/officeart/2005/8/layout/chevron2"/>
    <dgm:cxn modelId="{260F14B9-FCCB-435F-A116-5F0D28D94596}" type="presOf" srcId="{7CE0E6C0-CD5F-4AAE-B86B-6FB25504337F}" destId="{6497E050-5C80-4569-97A4-C94006827AC9}" srcOrd="0" destOrd="0" presId="urn:microsoft.com/office/officeart/2005/8/layout/chevron2"/>
    <dgm:cxn modelId="{DE0A1DB9-F781-4A9A-A3AE-13FDBEB69E3D}" type="presOf" srcId="{B5232303-2D78-4652-94D4-061A29C8D9A6}" destId="{D87CE163-E87F-4957-B7D4-9EA8EBF2FC55}" srcOrd="0" destOrd="1" presId="urn:microsoft.com/office/officeart/2005/8/layout/chevron2"/>
    <dgm:cxn modelId="{6B1F20CF-DB3E-44D9-8DC9-87EF44AAF237}" srcId="{EA3EE5D3-4DD2-471D-ABBC-95A9EE37F10D}" destId="{7CE0E6C0-CD5F-4AAE-B86B-6FB25504337F}" srcOrd="0" destOrd="0" parTransId="{1FB44980-596D-4140-9E3E-27CDF1307CF0}" sibTransId="{0A894EAD-2FC5-4BF1-8D9B-F5C08720FDE4}"/>
    <dgm:cxn modelId="{C93D6AF0-BB55-479D-AE3F-85EE9FE17B76}" srcId="{EA3EE5D3-4DD2-471D-ABBC-95A9EE37F10D}" destId="{EC97099B-9047-4577-9C9C-7AB84F15A7D8}" srcOrd="1" destOrd="0" parTransId="{92F20E88-A487-4620-9620-A28D463C3EB4}" sibTransId="{9B2AAD83-FE27-4451-89BD-9ED99EA6F850}"/>
    <dgm:cxn modelId="{4D38BE13-A003-417A-9E26-FA38459B5979}" srcId="{D37F1AB6-E61D-4A0B-BEC5-70BF7FA7A934}" destId="{B5232303-2D78-4652-94D4-061A29C8D9A6}" srcOrd="1" destOrd="0" parTransId="{5E086019-5A23-4C5D-8155-D66C22B27F30}" sibTransId="{959A9D5F-5531-4D6D-B862-66DFC1B768A6}"/>
    <dgm:cxn modelId="{A2983B89-C3D1-4B46-90BF-F2DEF0B8F0A6}" type="presOf" srcId="{C1AEF913-9D30-4D5F-A337-B24C1427C6D3}" destId="{D87CE163-E87F-4957-B7D4-9EA8EBF2FC55}" srcOrd="0" destOrd="2" presId="urn:microsoft.com/office/officeart/2005/8/layout/chevron2"/>
    <dgm:cxn modelId="{7D47FDFB-86F2-4940-9154-64893EEADFF6}" type="presOf" srcId="{EC97099B-9047-4577-9C9C-7AB84F15A7D8}" destId="{86E3CE4E-5DAD-48BF-BEAB-FE5D061C3F94}" srcOrd="0" destOrd="0" presId="urn:microsoft.com/office/officeart/2005/8/layout/chevron2"/>
    <dgm:cxn modelId="{3DAB0AA8-79AB-418F-9CD4-48FC5DD64E5A}" type="presOf" srcId="{E7892C9A-DDF3-4488-97AB-F0F0A3045084}" destId="{EB75F61A-B76B-44A3-A679-D017308AB716}" srcOrd="0" destOrd="0" presId="urn:microsoft.com/office/officeart/2005/8/layout/chevron2"/>
    <dgm:cxn modelId="{A04C4ED1-D72B-450D-8DCC-85B0410F2F89}" srcId="{D37F1AB6-E61D-4A0B-BEC5-70BF7FA7A934}" destId="{37E50CED-D459-4F0D-B6A5-F23682F732F5}" srcOrd="0" destOrd="0" parTransId="{1F30478E-E0B7-4E31-A024-5A7699A1E364}" sibTransId="{AD0A79E4-1B79-4685-8BD5-BE71016CFD93}"/>
    <dgm:cxn modelId="{92178FA9-51B6-45B3-B7D9-F7F920D8E8C8}" srcId="{D37F1AB6-E61D-4A0B-BEC5-70BF7FA7A934}" destId="{C1AEF913-9D30-4D5F-A337-B24C1427C6D3}" srcOrd="2" destOrd="0" parTransId="{C3F3AF31-9FA0-40F5-AC44-A9FDFE8570D9}" sibTransId="{5535F793-EAE5-4463-8CF3-0E3E97E7DBBE}"/>
    <dgm:cxn modelId="{3C50BF27-0BB9-4B2C-96D4-0597FC7FCF6B}" srcId="{EC97099B-9047-4577-9C9C-7AB84F15A7D8}" destId="{98FA74DC-393F-47D9-94C2-170E50340D22}" srcOrd="0" destOrd="0" parTransId="{DE39BD72-B271-4DB1-BACD-518F1446A201}" sibTransId="{7853909A-F963-4667-88F7-E9F59366E4A8}"/>
    <dgm:cxn modelId="{8AD0F2B0-2162-4288-B01D-E0ECA2C25AFC}" type="presOf" srcId="{D37F1AB6-E61D-4A0B-BEC5-70BF7FA7A934}" destId="{94FC6CFB-52D0-4492-85DA-7312891CBD7C}" srcOrd="0" destOrd="0" presId="urn:microsoft.com/office/officeart/2005/8/layout/chevron2"/>
    <dgm:cxn modelId="{3228B780-1ED6-4FD8-9F5A-D45ABE7C2CF2}" type="presOf" srcId="{98FA74DC-393F-47D9-94C2-170E50340D22}" destId="{1BEB8F13-B4B5-43D0-A471-566187C9970C}" srcOrd="0" destOrd="0" presId="urn:microsoft.com/office/officeart/2005/8/layout/chevron2"/>
    <dgm:cxn modelId="{B5AC8C8F-1C6B-425B-81EF-1904DA82AE26}" srcId="{7CE0E6C0-CD5F-4AAE-B86B-6FB25504337F}" destId="{E7892C9A-DDF3-4488-97AB-F0F0A3045084}" srcOrd="0" destOrd="0" parTransId="{3F335A1C-AA99-4857-906D-555F2A10BD0A}" sibTransId="{D24D950E-0824-4AE0-B322-B56B95E99907}"/>
    <dgm:cxn modelId="{5BCA975A-9935-4CEC-B774-0A4F8940732D}" type="presOf" srcId="{EA3EE5D3-4DD2-471D-ABBC-95A9EE37F10D}" destId="{4DFD1414-5E8C-4D64-91DE-255F806E3BB8}" srcOrd="0" destOrd="0" presId="urn:microsoft.com/office/officeart/2005/8/layout/chevron2"/>
    <dgm:cxn modelId="{0AE25168-AF0B-4349-AF4F-3D5ECC792C6B}" type="presParOf" srcId="{4DFD1414-5E8C-4D64-91DE-255F806E3BB8}" destId="{0568C98B-53C2-480F-B17C-3A6EC5634E85}" srcOrd="0" destOrd="0" presId="urn:microsoft.com/office/officeart/2005/8/layout/chevron2"/>
    <dgm:cxn modelId="{812D1629-EEC3-4003-8049-52375222EF09}" type="presParOf" srcId="{0568C98B-53C2-480F-B17C-3A6EC5634E85}" destId="{6497E050-5C80-4569-97A4-C94006827AC9}" srcOrd="0" destOrd="0" presId="urn:microsoft.com/office/officeart/2005/8/layout/chevron2"/>
    <dgm:cxn modelId="{BFB43018-A6F3-47F7-A7C7-1DB928333C7D}" type="presParOf" srcId="{0568C98B-53C2-480F-B17C-3A6EC5634E85}" destId="{EB75F61A-B76B-44A3-A679-D017308AB716}" srcOrd="1" destOrd="0" presId="urn:microsoft.com/office/officeart/2005/8/layout/chevron2"/>
    <dgm:cxn modelId="{D8986159-D189-433D-9513-9594B6C23F6D}" type="presParOf" srcId="{4DFD1414-5E8C-4D64-91DE-255F806E3BB8}" destId="{882C975B-0CAF-4D4B-8935-3A2058CE083F}" srcOrd="1" destOrd="0" presId="urn:microsoft.com/office/officeart/2005/8/layout/chevron2"/>
    <dgm:cxn modelId="{668954FB-BC74-4A9B-B33A-C9E4395F23C5}" type="presParOf" srcId="{4DFD1414-5E8C-4D64-91DE-255F806E3BB8}" destId="{C5193CAB-DCEB-4C00-8FF5-8BB064AF913B}" srcOrd="2" destOrd="0" presId="urn:microsoft.com/office/officeart/2005/8/layout/chevron2"/>
    <dgm:cxn modelId="{C98EB37D-6245-43D8-A29B-E4268A334B44}" type="presParOf" srcId="{C5193CAB-DCEB-4C00-8FF5-8BB064AF913B}" destId="{86E3CE4E-5DAD-48BF-BEAB-FE5D061C3F94}" srcOrd="0" destOrd="0" presId="urn:microsoft.com/office/officeart/2005/8/layout/chevron2"/>
    <dgm:cxn modelId="{87BEE0B1-FFC3-4136-BF74-24B91335C57A}" type="presParOf" srcId="{C5193CAB-DCEB-4C00-8FF5-8BB064AF913B}" destId="{1BEB8F13-B4B5-43D0-A471-566187C9970C}" srcOrd="1" destOrd="0" presId="urn:microsoft.com/office/officeart/2005/8/layout/chevron2"/>
    <dgm:cxn modelId="{52BD1A0F-4545-4D3F-A976-2CA53C95C1C0}" type="presParOf" srcId="{4DFD1414-5E8C-4D64-91DE-255F806E3BB8}" destId="{685079CE-AB2C-4F29-958E-7B80767C7F3B}" srcOrd="3" destOrd="0" presId="urn:microsoft.com/office/officeart/2005/8/layout/chevron2"/>
    <dgm:cxn modelId="{99A36B4B-4CB4-4507-99A1-C5D847A776F2}" type="presParOf" srcId="{4DFD1414-5E8C-4D64-91DE-255F806E3BB8}" destId="{01CAD21D-1D75-4026-B6E5-17804F92103B}" srcOrd="4" destOrd="0" presId="urn:microsoft.com/office/officeart/2005/8/layout/chevron2"/>
    <dgm:cxn modelId="{9A642E92-4CD8-447D-977F-B4095A51E4BF}" type="presParOf" srcId="{01CAD21D-1D75-4026-B6E5-17804F92103B}" destId="{94FC6CFB-52D0-4492-85DA-7312891CBD7C}" srcOrd="0" destOrd="0" presId="urn:microsoft.com/office/officeart/2005/8/layout/chevron2"/>
    <dgm:cxn modelId="{7FF8445A-2C41-4E46-B292-E6FA6AB4E525}" type="presParOf" srcId="{01CAD21D-1D75-4026-B6E5-17804F92103B}" destId="{D87CE163-E87F-4957-B7D4-9EA8EBF2FC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75338F-D177-4315-A4D3-9C35E00A13C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23B79D-74AC-4DCE-B949-D80C4544F666}">
      <dgm:prSet phldrT="[Текст]"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Фундаментальные исследования</a:t>
          </a:r>
          <a:endParaRPr lang="ru-RU" sz="1300" dirty="0">
            <a:latin typeface="Cambria" pitchFamily="18" charset="0"/>
          </a:endParaRPr>
        </a:p>
      </dgm:t>
    </dgm:pt>
    <dgm:pt modelId="{526E0E97-E58A-4440-92D1-74D0E1A8FA2A}" type="parTrans" cxnId="{DA2CA319-0B27-4CFA-9028-7A203B661859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918FE2B2-519F-48AD-8EEF-A38785B94D5C}" type="sibTrans" cxnId="{DA2CA319-0B27-4CFA-9028-7A203B661859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D957C639-F8C3-49DF-A293-09C646ABBCA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latin typeface="Cambria" pitchFamily="18" charset="0"/>
            </a:rPr>
            <a:t>Академии, институты,  НИИ</a:t>
          </a:r>
          <a:endParaRPr lang="ru-RU" sz="1300" dirty="0">
            <a:latin typeface="Cambria" pitchFamily="18" charset="0"/>
          </a:endParaRPr>
        </a:p>
      </dgm:t>
    </dgm:pt>
    <dgm:pt modelId="{9159EB6A-5476-4FCC-99DC-87ACB744AD1B}" type="parTrans" cxnId="{2D4586E7-569B-4A94-BD50-654CDDA5E6FE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AE882305-34F6-477A-8573-8F818335E01E}" type="sibTrans" cxnId="{2D4586E7-569B-4A94-BD50-654CDDA5E6FE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18F14D2B-8B79-42BA-BADC-B657C4CE9F87}">
      <dgm:prSet phldrT="[Текст]"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Источник средств:  гранты, ФЦП</a:t>
          </a:r>
          <a:endParaRPr lang="ru-RU" sz="1300" dirty="0">
            <a:latin typeface="Cambria" pitchFamily="18" charset="0"/>
          </a:endParaRPr>
        </a:p>
      </dgm:t>
    </dgm:pt>
    <dgm:pt modelId="{8D108561-DAEF-4CFD-8F6A-A334A9507AA1}" type="parTrans" cxnId="{CB77959D-0C5B-4864-9805-AF405C8FC785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4E14187E-1AD1-4496-92AF-A8E0FAB0FFEF}" type="sibTrans" cxnId="{CB77959D-0C5B-4864-9805-AF405C8FC785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9308BD80-A14C-4C3E-84B9-373FC055CEF8}">
      <dgm:prSet phldrT="[Текст]"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Прикладные разработки</a:t>
          </a:r>
          <a:endParaRPr lang="ru-RU" sz="1300" dirty="0">
            <a:latin typeface="Cambria" pitchFamily="18" charset="0"/>
          </a:endParaRPr>
        </a:p>
      </dgm:t>
    </dgm:pt>
    <dgm:pt modelId="{F723676E-3C44-480E-8C22-EEBE20EF2FFE}" type="parTrans" cxnId="{F15A0F80-FF2D-4C8A-9FE2-759237BE0708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1764C8A2-ED4C-421A-8A09-E79B590131A0}" type="sibTrans" cxnId="{F15A0F80-FF2D-4C8A-9FE2-759237BE0708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DE1CB4D6-DAD0-49D6-9497-8790804DA071}">
      <dgm:prSet phldrT="[Текст]"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Институты, НИИ, КБ, ИТЦ</a:t>
          </a:r>
          <a:endParaRPr lang="ru-RU" sz="1300" dirty="0">
            <a:latin typeface="Cambria" pitchFamily="18" charset="0"/>
          </a:endParaRPr>
        </a:p>
      </dgm:t>
    </dgm:pt>
    <dgm:pt modelId="{3ED0542C-6A7F-4FCB-8860-BE6864D7AD9C}" type="parTrans" cxnId="{786124A6-2AFB-456A-B013-B6C60CD5B9C0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28FC2C22-4D85-4664-9C15-721587FFA220}" type="sibTrans" cxnId="{786124A6-2AFB-456A-B013-B6C60CD5B9C0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4418C660-9663-4E2D-878B-B63BC7204364}">
      <dgm:prSet phldrT="[Текст]"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Источник средств: </a:t>
          </a:r>
          <a:r>
            <a:rPr lang="ru-RU" sz="1300" dirty="0" err="1" smtClean="0">
              <a:latin typeface="Cambria" pitchFamily="18" charset="0"/>
            </a:rPr>
            <a:t>х</a:t>
          </a:r>
          <a:r>
            <a:rPr lang="ru-RU" sz="1300" dirty="0" smtClean="0">
              <a:latin typeface="Cambria" pitchFamily="18" charset="0"/>
            </a:rPr>
            <a:t>/</a:t>
          </a:r>
          <a:r>
            <a:rPr lang="ru-RU" sz="1300" dirty="0" err="1" smtClean="0">
              <a:latin typeface="Cambria" pitchFamily="18" charset="0"/>
            </a:rPr>
            <a:t>д</a:t>
          </a:r>
          <a:endParaRPr lang="ru-RU" sz="1300" dirty="0">
            <a:latin typeface="Cambria" pitchFamily="18" charset="0"/>
          </a:endParaRPr>
        </a:p>
      </dgm:t>
    </dgm:pt>
    <dgm:pt modelId="{FF2927EA-9015-402E-9C4B-1C51A410FDFF}" type="parTrans" cxnId="{122CE4EA-A65F-44B1-8862-B076E2A7592F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6B942C88-64A6-4936-906D-795104431E65}" type="sibTrans" cxnId="{122CE4EA-A65F-44B1-8862-B076E2A7592F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B972CD46-B6AC-456F-8A43-61FCDE0F3D17}">
      <dgm:prSet phldrT="[Текст]"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Инновационная продукция</a:t>
          </a:r>
          <a:endParaRPr lang="ru-RU" sz="1300" dirty="0">
            <a:latin typeface="Cambria" pitchFamily="18" charset="0"/>
          </a:endParaRPr>
        </a:p>
      </dgm:t>
    </dgm:pt>
    <dgm:pt modelId="{CADC007D-0A8F-4364-936A-55B567B338B1}" type="parTrans" cxnId="{DAF2E8D5-51AE-486A-9CDE-BFD084991FBA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5E371AF9-2BD7-4490-86E7-3D1F59B112F3}" type="sibTrans" cxnId="{DAF2E8D5-51AE-486A-9CDE-BFD084991FBA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87463894-7A75-41CE-89D0-087BBCEE1AF5}">
      <dgm:prSet phldrT="[Текст]"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МИП</a:t>
          </a:r>
          <a:endParaRPr lang="ru-RU" sz="1300" dirty="0">
            <a:latin typeface="Cambria" pitchFamily="18" charset="0"/>
          </a:endParaRPr>
        </a:p>
      </dgm:t>
    </dgm:pt>
    <dgm:pt modelId="{6A8D5752-D5DF-4998-A10F-640642C87866}" type="parTrans" cxnId="{9661FECD-636C-4587-BB5F-106639F86D25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0E1B253D-304D-45CE-AFA3-90E371D3583E}" type="sibTrans" cxnId="{9661FECD-636C-4587-BB5F-106639F86D25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A76559A3-0686-4F93-8E5D-AE8D2674D5A3}">
      <dgm:prSet phldrT="[Текст]" custT="1"/>
      <dgm:spPr/>
      <dgm:t>
        <a:bodyPr/>
        <a:lstStyle/>
        <a:p>
          <a:r>
            <a:rPr lang="ru-RU" sz="1300" dirty="0" smtClean="0">
              <a:latin typeface="Cambria" pitchFamily="18" charset="0"/>
            </a:rPr>
            <a:t>Источник средств: покупатели, инвесторы</a:t>
          </a:r>
          <a:endParaRPr lang="ru-RU" sz="1300" dirty="0">
            <a:latin typeface="Cambria" pitchFamily="18" charset="0"/>
          </a:endParaRPr>
        </a:p>
      </dgm:t>
    </dgm:pt>
    <dgm:pt modelId="{AC10A9D5-B60F-45CA-9A34-88585C77739D}" type="parTrans" cxnId="{D559AB06-EB45-43BF-BE74-65EB285A2631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ABA86147-1BB8-4376-B6A8-95E091106725}" type="sibTrans" cxnId="{D559AB06-EB45-43BF-BE74-65EB285A2631}">
      <dgm:prSet/>
      <dgm:spPr/>
      <dgm:t>
        <a:bodyPr/>
        <a:lstStyle/>
        <a:p>
          <a:endParaRPr lang="ru-RU" sz="1300">
            <a:latin typeface="Cambria" pitchFamily="18" charset="0"/>
          </a:endParaRPr>
        </a:p>
      </dgm:t>
    </dgm:pt>
    <dgm:pt modelId="{76845458-B168-45C1-B10B-22A2DCA33536}" type="pres">
      <dgm:prSet presAssocID="{8D75338F-D177-4315-A4D3-9C35E00A13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A00891-2055-40B5-A819-A70A6F593C7F}" type="pres">
      <dgm:prSet presAssocID="{B972CD46-B6AC-456F-8A43-61FCDE0F3D17}" presName="boxAndChildren" presStyleCnt="0"/>
      <dgm:spPr/>
    </dgm:pt>
    <dgm:pt modelId="{6EA0653F-DEE2-4184-9715-D7E8B6BF95BC}" type="pres">
      <dgm:prSet presAssocID="{B972CD46-B6AC-456F-8A43-61FCDE0F3D17}" presName="parentTextBox" presStyleLbl="node1" presStyleIdx="0" presStyleCnt="3"/>
      <dgm:spPr/>
      <dgm:t>
        <a:bodyPr/>
        <a:lstStyle/>
        <a:p>
          <a:endParaRPr lang="ru-RU"/>
        </a:p>
      </dgm:t>
    </dgm:pt>
    <dgm:pt modelId="{B75EE9A4-681A-4B69-B6AB-82D051BF059B}" type="pres">
      <dgm:prSet presAssocID="{B972CD46-B6AC-456F-8A43-61FCDE0F3D17}" presName="entireBox" presStyleLbl="node1" presStyleIdx="0" presStyleCnt="3"/>
      <dgm:spPr/>
      <dgm:t>
        <a:bodyPr/>
        <a:lstStyle/>
        <a:p>
          <a:endParaRPr lang="ru-RU"/>
        </a:p>
      </dgm:t>
    </dgm:pt>
    <dgm:pt modelId="{888ECCF1-312F-4960-BF7A-F4967EF629B9}" type="pres">
      <dgm:prSet presAssocID="{B972CD46-B6AC-456F-8A43-61FCDE0F3D17}" presName="descendantBox" presStyleCnt="0"/>
      <dgm:spPr/>
    </dgm:pt>
    <dgm:pt modelId="{AD7BCDB9-E69A-41DC-B4DE-48F656490F17}" type="pres">
      <dgm:prSet presAssocID="{87463894-7A75-41CE-89D0-087BBCEE1AF5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4F813-D739-4C5F-A506-FA64FC5C01A4}" type="pres">
      <dgm:prSet presAssocID="{A76559A3-0686-4F93-8E5D-AE8D2674D5A3}" presName="childTextBox" presStyleLbl="fgAccFollowNode1" presStyleIdx="1" presStyleCnt="6" custScaleX="131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CE8F3-E7EA-40D1-B04F-4B109F4BF4D7}" type="pres">
      <dgm:prSet presAssocID="{1764C8A2-ED4C-421A-8A09-E79B590131A0}" presName="sp" presStyleCnt="0"/>
      <dgm:spPr/>
    </dgm:pt>
    <dgm:pt modelId="{2876667C-AE88-4F39-9363-812A6B331D80}" type="pres">
      <dgm:prSet presAssocID="{9308BD80-A14C-4C3E-84B9-373FC055CEF8}" presName="arrowAndChildren" presStyleCnt="0"/>
      <dgm:spPr/>
    </dgm:pt>
    <dgm:pt modelId="{2D897455-9BFF-4C5D-9FD4-188B36E9F2AB}" type="pres">
      <dgm:prSet presAssocID="{9308BD80-A14C-4C3E-84B9-373FC055CEF8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A0FAD27B-7C98-458F-ABC3-746B1DA12EE8}" type="pres">
      <dgm:prSet presAssocID="{9308BD80-A14C-4C3E-84B9-373FC055CEF8}" presName="arrow" presStyleLbl="node1" presStyleIdx="1" presStyleCnt="3" custScaleY="74693"/>
      <dgm:spPr/>
      <dgm:t>
        <a:bodyPr/>
        <a:lstStyle/>
        <a:p>
          <a:endParaRPr lang="ru-RU"/>
        </a:p>
      </dgm:t>
    </dgm:pt>
    <dgm:pt modelId="{ECC564F2-2B2D-433D-9185-5AC64EF89C12}" type="pres">
      <dgm:prSet presAssocID="{9308BD80-A14C-4C3E-84B9-373FC055CEF8}" presName="descendantArrow" presStyleCnt="0"/>
      <dgm:spPr/>
    </dgm:pt>
    <dgm:pt modelId="{7D1580C9-7DAD-465C-9CB1-A777E946FEB1}" type="pres">
      <dgm:prSet presAssocID="{DE1CB4D6-DAD0-49D6-9497-8790804DA071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7AF49-DB64-46BE-ABF4-3AF778729D96}" type="pres">
      <dgm:prSet presAssocID="{4418C660-9663-4E2D-878B-B63BC720436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A56E9-F04B-46A8-AAE7-4CA9BB8ABAF5}" type="pres">
      <dgm:prSet presAssocID="{918FE2B2-519F-48AD-8EEF-A38785B94D5C}" presName="sp" presStyleCnt="0"/>
      <dgm:spPr/>
    </dgm:pt>
    <dgm:pt modelId="{D2441AD7-844D-484D-961E-54D421498DF4}" type="pres">
      <dgm:prSet presAssocID="{F023B79D-74AC-4DCE-B949-D80C4544F666}" presName="arrowAndChildren" presStyleCnt="0"/>
      <dgm:spPr/>
    </dgm:pt>
    <dgm:pt modelId="{D636917B-8CFC-4E7D-98EF-E4E2D0E83728}" type="pres">
      <dgm:prSet presAssocID="{F023B79D-74AC-4DCE-B949-D80C4544F66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3959A7D-7FED-44B3-B5E6-1FE18967EEB0}" type="pres">
      <dgm:prSet presAssocID="{F023B79D-74AC-4DCE-B949-D80C4544F666}" presName="arrow" presStyleLbl="node1" presStyleIdx="2" presStyleCnt="3" custScaleY="82465"/>
      <dgm:spPr/>
      <dgm:t>
        <a:bodyPr/>
        <a:lstStyle/>
        <a:p>
          <a:endParaRPr lang="ru-RU"/>
        </a:p>
      </dgm:t>
    </dgm:pt>
    <dgm:pt modelId="{6237BB10-4195-4996-BC8A-3B41A7BD97EC}" type="pres">
      <dgm:prSet presAssocID="{F023B79D-74AC-4DCE-B949-D80C4544F666}" presName="descendantArrow" presStyleCnt="0"/>
      <dgm:spPr/>
    </dgm:pt>
    <dgm:pt modelId="{3DAD5978-F4D7-4833-9B8B-4A6887313157}" type="pres">
      <dgm:prSet presAssocID="{D957C639-F8C3-49DF-A293-09C646ABBCA4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C9AB2-BF8F-4F66-99A1-ED50818093AC}" type="pres">
      <dgm:prSet presAssocID="{18F14D2B-8B79-42BA-BADC-B657C4CE9F87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9AB06-EB45-43BF-BE74-65EB285A2631}" srcId="{B972CD46-B6AC-456F-8A43-61FCDE0F3D17}" destId="{A76559A3-0686-4F93-8E5D-AE8D2674D5A3}" srcOrd="1" destOrd="0" parTransId="{AC10A9D5-B60F-45CA-9A34-88585C77739D}" sibTransId="{ABA86147-1BB8-4376-B6A8-95E091106725}"/>
    <dgm:cxn modelId="{9661FECD-636C-4587-BB5F-106639F86D25}" srcId="{B972CD46-B6AC-456F-8A43-61FCDE0F3D17}" destId="{87463894-7A75-41CE-89D0-087BBCEE1AF5}" srcOrd="0" destOrd="0" parTransId="{6A8D5752-D5DF-4998-A10F-640642C87866}" sibTransId="{0E1B253D-304D-45CE-AFA3-90E371D3583E}"/>
    <dgm:cxn modelId="{1B011031-A058-40EC-8227-F566A7C5500F}" type="presOf" srcId="{DE1CB4D6-DAD0-49D6-9497-8790804DA071}" destId="{7D1580C9-7DAD-465C-9CB1-A777E946FEB1}" srcOrd="0" destOrd="0" presId="urn:microsoft.com/office/officeart/2005/8/layout/process4"/>
    <dgm:cxn modelId="{DAF2E8D5-51AE-486A-9CDE-BFD084991FBA}" srcId="{8D75338F-D177-4315-A4D3-9C35E00A13C1}" destId="{B972CD46-B6AC-456F-8A43-61FCDE0F3D17}" srcOrd="2" destOrd="0" parTransId="{CADC007D-0A8F-4364-936A-55B567B338B1}" sibTransId="{5E371AF9-2BD7-4490-86E7-3D1F59B112F3}"/>
    <dgm:cxn modelId="{07AEA0F5-44BD-4A66-80F1-4C553A5B3A65}" type="presOf" srcId="{A76559A3-0686-4F93-8E5D-AE8D2674D5A3}" destId="{A304F813-D739-4C5F-A506-FA64FC5C01A4}" srcOrd="0" destOrd="0" presId="urn:microsoft.com/office/officeart/2005/8/layout/process4"/>
    <dgm:cxn modelId="{2D4586E7-569B-4A94-BD50-654CDDA5E6FE}" srcId="{F023B79D-74AC-4DCE-B949-D80C4544F666}" destId="{D957C639-F8C3-49DF-A293-09C646ABBCA4}" srcOrd="0" destOrd="0" parTransId="{9159EB6A-5476-4FCC-99DC-87ACB744AD1B}" sibTransId="{AE882305-34F6-477A-8573-8F818335E01E}"/>
    <dgm:cxn modelId="{786124A6-2AFB-456A-B013-B6C60CD5B9C0}" srcId="{9308BD80-A14C-4C3E-84B9-373FC055CEF8}" destId="{DE1CB4D6-DAD0-49D6-9497-8790804DA071}" srcOrd="0" destOrd="0" parTransId="{3ED0542C-6A7F-4FCB-8860-BE6864D7AD9C}" sibTransId="{28FC2C22-4D85-4664-9C15-721587FFA220}"/>
    <dgm:cxn modelId="{C146B154-1A9E-4893-872B-51E4BF3C46FC}" type="presOf" srcId="{F023B79D-74AC-4DCE-B949-D80C4544F666}" destId="{D3959A7D-7FED-44B3-B5E6-1FE18967EEB0}" srcOrd="1" destOrd="0" presId="urn:microsoft.com/office/officeart/2005/8/layout/process4"/>
    <dgm:cxn modelId="{FA639BE1-F7E8-4DEE-A233-41AE9A534286}" type="presOf" srcId="{9308BD80-A14C-4C3E-84B9-373FC055CEF8}" destId="{2D897455-9BFF-4C5D-9FD4-188B36E9F2AB}" srcOrd="0" destOrd="0" presId="urn:microsoft.com/office/officeart/2005/8/layout/process4"/>
    <dgm:cxn modelId="{F15A0F80-FF2D-4C8A-9FE2-759237BE0708}" srcId="{8D75338F-D177-4315-A4D3-9C35E00A13C1}" destId="{9308BD80-A14C-4C3E-84B9-373FC055CEF8}" srcOrd="1" destOrd="0" parTransId="{F723676E-3C44-480E-8C22-EEBE20EF2FFE}" sibTransId="{1764C8A2-ED4C-421A-8A09-E79B590131A0}"/>
    <dgm:cxn modelId="{EC932E41-2887-462B-AFE2-72167D91D8C6}" type="presOf" srcId="{8D75338F-D177-4315-A4D3-9C35E00A13C1}" destId="{76845458-B168-45C1-B10B-22A2DCA33536}" srcOrd="0" destOrd="0" presId="urn:microsoft.com/office/officeart/2005/8/layout/process4"/>
    <dgm:cxn modelId="{F4BC5791-054C-407F-B648-352EB334201A}" type="presOf" srcId="{B972CD46-B6AC-456F-8A43-61FCDE0F3D17}" destId="{6EA0653F-DEE2-4184-9715-D7E8B6BF95BC}" srcOrd="0" destOrd="0" presId="urn:microsoft.com/office/officeart/2005/8/layout/process4"/>
    <dgm:cxn modelId="{FFCA2818-8E9C-4CD0-A249-4EF1CC547302}" type="presOf" srcId="{F023B79D-74AC-4DCE-B949-D80C4544F666}" destId="{D636917B-8CFC-4E7D-98EF-E4E2D0E83728}" srcOrd="0" destOrd="0" presId="urn:microsoft.com/office/officeart/2005/8/layout/process4"/>
    <dgm:cxn modelId="{6EE4BF4F-993D-41C0-8D57-46A2CEEA7F34}" type="presOf" srcId="{18F14D2B-8B79-42BA-BADC-B657C4CE9F87}" destId="{D13C9AB2-BF8F-4F66-99A1-ED50818093AC}" srcOrd="0" destOrd="0" presId="urn:microsoft.com/office/officeart/2005/8/layout/process4"/>
    <dgm:cxn modelId="{CB77959D-0C5B-4864-9805-AF405C8FC785}" srcId="{F023B79D-74AC-4DCE-B949-D80C4544F666}" destId="{18F14D2B-8B79-42BA-BADC-B657C4CE9F87}" srcOrd="1" destOrd="0" parTransId="{8D108561-DAEF-4CFD-8F6A-A334A9507AA1}" sibTransId="{4E14187E-1AD1-4496-92AF-A8E0FAB0FFEF}"/>
    <dgm:cxn modelId="{122CE4EA-A65F-44B1-8862-B076E2A7592F}" srcId="{9308BD80-A14C-4C3E-84B9-373FC055CEF8}" destId="{4418C660-9663-4E2D-878B-B63BC7204364}" srcOrd="1" destOrd="0" parTransId="{FF2927EA-9015-402E-9C4B-1C51A410FDFF}" sibTransId="{6B942C88-64A6-4936-906D-795104431E65}"/>
    <dgm:cxn modelId="{E85EAC7A-0768-4AD6-AB95-47C9A363395D}" type="presOf" srcId="{9308BD80-A14C-4C3E-84B9-373FC055CEF8}" destId="{A0FAD27B-7C98-458F-ABC3-746B1DA12EE8}" srcOrd="1" destOrd="0" presId="urn:microsoft.com/office/officeart/2005/8/layout/process4"/>
    <dgm:cxn modelId="{DA2CA319-0B27-4CFA-9028-7A203B661859}" srcId="{8D75338F-D177-4315-A4D3-9C35E00A13C1}" destId="{F023B79D-74AC-4DCE-B949-D80C4544F666}" srcOrd="0" destOrd="0" parTransId="{526E0E97-E58A-4440-92D1-74D0E1A8FA2A}" sibTransId="{918FE2B2-519F-48AD-8EEF-A38785B94D5C}"/>
    <dgm:cxn modelId="{EF9E42A8-5DAB-4E46-8568-F791CB7328E6}" type="presOf" srcId="{4418C660-9663-4E2D-878B-B63BC7204364}" destId="{5F37AF49-DB64-46BE-ABF4-3AF778729D96}" srcOrd="0" destOrd="0" presId="urn:microsoft.com/office/officeart/2005/8/layout/process4"/>
    <dgm:cxn modelId="{33716EE2-23E9-482D-B84C-BFF344D5377A}" type="presOf" srcId="{D957C639-F8C3-49DF-A293-09C646ABBCA4}" destId="{3DAD5978-F4D7-4833-9B8B-4A6887313157}" srcOrd="0" destOrd="0" presId="urn:microsoft.com/office/officeart/2005/8/layout/process4"/>
    <dgm:cxn modelId="{3904044E-1798-45EF-BABA-E89E23ED94F2}" type="presOf" srcId="{B972CD46-B6AC-456F-8A43-61FCDE0F3D17}" destId="{B75EE9A4-681A-4B69-B6AB-82D051BF059B}" srcOrd="1" destOrd="0" presId="urn:microsoft.com/office/officeart/2005/8/layout/process4"/>
    <dgm:cxn modelId="{30D5F54F-A2BC-4C4C-9307-89B173F9F573}" type="presOf" srcId="{87463894-7A75-41CE-89D0-087BBCEE1AF5}" destId="{AD7BCDB9-E69A-41DC-B4DE-48F656490F17}" srcOrd="0" destOrd="0" presId="urn:microsoft.com/office/officeart/2005/8/layout/process4"/>
    <dgm:cxn modelId="{8D13CB3D-4623-4889-8043-8D41901EA684}" type="presParOf" srcId="{76845458-B168-45C1-B10B-22A2DCA33536}" destId="{B3A00891-2055-40B5-A819-A70A6F593C7F}" srcOrd="0" destOrd="0" presId="urn:microsoft.com/office/officeart/2005/8/layout/process4"/>
    <dgm:cxn modelId="{E2E0594B-E25B-42C2-9289-2822E8884E59}" type="presParOf" srcId="{B3A00891-2055-40B5-A819-A70A6F593C7F}" destId="{6EA0653F-DEE2-4184-9715-D7E8B6BF95BC}" srcOrd="0" destOrd="0" presId="urn:microsoft.com/office/officeart/2005/8/layout/process4"/>
    <dgm:cxn modelId="{5623A93D-0679-4226-B621-4E25F2DEF45F}" type="presParOf" srcId="{B3A00891-2055-40B5-A819-A70A6F593C7F}" destId="{B75EE9A4-681A-4B69-B6AB-82D051BF059B}" srcOrd="1" destOrd="0" presId="urn:microsoft.com/office/officeart/2005/8/layout/process4"/>
    <dgm:cxn modelId="{8DFAA473-8F14-4C95-A4D9-C279F37D5633}" type="presParOf" srcId="{B3A00891-2055-40B5-A819-A70A6F593C7F}" destId="{888ECCF1-312F-4960-BF7A-F4967EF629B9}" srcOrd="2" destOrd="0" presId="urn:microsoft.com/office/officeart/2005/8/layout/process4"/>
    <dgm:cxn modelId="{7DC9B71F-8399-4053-A49D-821EA9A7309C}" type="presParOf" srcId="{888ECCF1-312F-4960-BF7A-F4967EF629B9}" destId="{AD7BCDB9-E69A-41DC-B4DE-48F656490F17}" srcOrd="0" destOrd="0" presId="urn:microsoft.com/office/officeart/2005/8/layout/process4"/>
    <dgm:cxn modelId="{D9A1DE5C-F411-4995-BF20-836C19153930}" type="presParOf" srcId="{888ECCF1-312F-4960-BF7A-F4967EF629B9}" destId="{A304F813-D739-4C5F-A506-FA64FC5C01A4}" srcOrd="1" destOrd="0" presId="urn:microsoft.com/office/officeart/2005/8/layout/process4"/>
    <dgm:cxn modelId="{80A5D9EC-4866-41C0-9275-99022923704E}" type="presParOf" srcId="{76845458-B168-45C1-B10B-22A2DCA33536}" destId="{990CE8F3-E7EA-40D1-B04F-4B109F4BF4D7}" srcOrd="1" destOrd="0" presId="urn:microsoft.com/office/officeart/2005/8/layout/process4"/>
    <dgm:cxn modelId="{366F2992-ABD8-43FC-AA24-6C536FCF1E17}" type="presParOf" srcId="{76845458-B168-45C1-B10B-22A2DCA33536}" destId="{2876667C-AE88-4F39-9363-812A6B331D80}" srcOrd="2" destOrd="0" presId="urn:microsoft.com/office/officeart/2005/8/layout/process4"/>
    <dgm:cxn modelId="{0B80BC21-C8AC-4DFF-8B7B-998FAFEC7646}" type="presParOf" srcId="{2876667C-AE88-4F39-9363-812A6B331D80}" destId="{2D897455-9BFF-4C5D-9FD4-188B36E9F2AB}" srcOrd="0" destOrd="0" presId="urn:microsoft.com/office/officeart/2005/8/layout/process4"/>
    <dgm:cxn modelId="{56C14857-D681-4057-B173-47E7EE454B07}" type="presParOf" srcId="{2876667C-AE88-4F39-9363-812A6B331D80}" destId="{A0FAD27B-7C98-458F-ABC3-746B1DA12EE8}" srcOrd="1" destOrd="0" presId="urn:microsoft.com/office/officeart/2005/8/layout/process4"/>
    <dgm:cxn modelId="{705D852F-8655-4FEB-B15E-8FF8B4B3F404}" type="presParOf" srcId="{2876667C-AE88-4F39-9363-812A6B331D80}" destId="{ECC564F2-2B2D-433D-9185-5AC64EF89C12}" srcOrd="2" destOrd="0" presId="urn:microsoft.com/office/officeart/2005/8/layout/process4"/>
    <dgm:cxn modelId="{B949F834-A92C-46E5-941F-D8597B06D750}" type="presParOf" srcId="{ECC564F2-2B2D-433D-9185-5AC64EF89C12}" destId="{7D1580C9-7DAD-465C-9CB1-A777E946FEB1}" srcOrd="0" destOrd="0" presId="urn:microsoft.com/office/officeart/2005/8/layout/process4"/>
    <dgm:cxn modelId="{75BFC2B5-57CA-47D1-83EB-C0F9E2BB2F8E}" type="presParOf" srcId="{ECC564F2-2B2D-433D-9185-5AC64EF89C12}" destId="{5F37AF49-DB64-46BE-ABF4-3AF778729D96}" srcOrd="1" destOrd="0" presId="urn:microsoft.com/office/officeart/2005/8/layout/process4"/>
    <dgm:cxn modelId="{3A9193A5-DF1B-4CE0-9827-C926FC7D0AB8}" type="presParOf" srcId="{76845458-B168-45C1-B10B-22A2DCA33536}" destId="{46EA56E9-F04B-46A8-AAE7-4CA9BB8ABAF5}" srcOrd="3" destOrd="0" presId="urn:microsoft.com/office/officeart/2005/8/layout/process4"/>
    <dgm:cxn modelId="{5E2C5EF0-7D43-481B-906B-4EE1223CC1D6}" type="presParOf" srcId="{76845458-B168-45C1-B10B-22A2DCA33536}" destId="{D2441AD7-844D-484D-961E-54D421498DF4}" srcOrd="4" destOrd="0" presId="urn:microsoft.com/office/officeart/2005/8/layout/process4"/>
    <dgm:cxn modelId="{82F4E39A-90C7-4B9B-BDB1-F687744148B8}" type="presParOf" srcId="{D2441AD7-844D-484D-961E-54D421498DF4}" destId="{D636917B-8CFC-4E7D-98EF-E4E2D0E83728}" srcOrd="0" destOrd="0" presId="urn:microsoft.com/office/officeart/2005/8/layout/process4"/>
    <dgm:cxn modelId="{F99FB65F-D39D-4C8A-98F1-2CB499AE667B}" type="presParOf" srcId="{D2441AD7-844D-484D-961E-54D421498DF4}" destId="{D3959A7D-7FED-44B3-B5E6-1FE18967EEB0}" srcOrd="1" destOrd="0" presId="urn:microsoft.com/office/officeart/2005/8/layout/process4"/>
    <dgm:cxn modelId="{667A2468-DED5-476E-B66D-37BC2FC71129}" type="presParOf" srcId="{D2441AD7-844D-484D-961E-54D421498DF4}" destId="{6237BB10-4195-4996-BC8A-3B41A7BD97EC}" srcOrd="2" destOrd="0" presId="urn:microsoft.com/office/officeart/2005/8/layout/process4"/>
    <dgm:cxn modelId="{CF812295-2DE6-4F2F-944D-058EA33AC242}" type="presParOf" srcId="{6237BB10-4195-4996-BC8A-3B41A7BD97EC}" destId="{3DAD5978-F4D7-4833-9B8B-4A6887313157}" srcOrd="0" destOrd="0" presId="urn:microsoft.com/office/officeart/2005/8/layout/process4"/>
    <dgm:cxn modelId="{99F61C32-4CAB-4E84-86C2-A9AFEFD2EE42}" type="presParOf" srcId="{6237BB10-4195-4996-BC8A-3B41A7BD97EC}" destId="{D13C9AB2-BF8F-4F66-99A1-ED50818093A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C4E520-7BAD-4529-86B0-B4EBED5B000C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B465FEB-D165-4535-9C68-E5AA836160E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Cambria" pitchFamily="18" charset="0"/>
            </a:rPr>
            <a:t>Суммарная стоимость приобретенного оборудования  -  </a:t>
          </a:r>
        </a:p>
        <a:p>
          <a:r>
            <a:rPr lang="ru-RU" sz="1200" b="1" dirty="0" smtClean="0">
              <a:solidFill>
                <a:schemeClr val="tx2"/>
              </a:solidFill>
              <a:latin typeface="Cambria" pitchFamily="18" charset="0"/>
            </a:rPr>
            <a:t>127 141,5 </a:t>
          </a:r>
          <a:r>
            <a:rPr lang="ru-RU" sz="1200" b="1" dirty="0" smtClean="0">
              <a:solidFill>
                <a:schemeClr val="tx2"/>
              </a:solidFill>
              <a:latin typeface="Cambria" pitchFamily="18" charset="0"/>
            </a:rPr>
            <a:t>тыс</a:t>
          </a:r>
          <a:r>
            <a:rPr lang="ru-RU" sz="1200" b="1" dirty="0" smtClean="0">
              <a:solidFill>
                <a:schemeClr val="tx2"/>
              </a:solidFill>
              <a:latin typeface="Cambria" pitchFamily="18" charset="0"/>
            </a:rPr>
            <a:t>. руб.</a:t>
          </a:r>
          <a:endParaRPr lang="ru-RU" sz="1200" b="1" dirty="0">
            <a:solidFill>
              <a:schemeClr val="tx2"/>
            </a:solidFill>
            <a:latin typeface="Cambria" pitchFamily="18" charset="0"/>
          </a:endParaRPr>
        </a:p>
      </dgm:t>
    </dgm:pt>
    <dgm:pt modelId="{A473FF1C-775B-4FDB-A5DD-4BCE75570D33}" type="parTrans" cxnId="{FBA9E085-4357-4CE7-BA48-371AFE9126B4}">
      <dgm:prSet/>
      <dgm:spPr/>
      <dgm:t>
        <a:bodyPr/>
        <a:lstStyle/>
        <a:p>
          <a:endParaRPr lang="ru-RU" sz="1200">
            <a:solidFill>
              <a:schemeClr val="tx2"/>
            </a:solidFill>
            <a:latin typeface="Cambria" pitchFamily="18" charset="0"/>
          </a:endParaRPr>
        </a:p>
      </dgm:t>
    </dgm:pt>
    <dgm:pt modelId="{DED3375F-C629-4686-BAB1-583C607D9CDA}" type="sibTrans" cxnId="{FBA9E085-4357-4CE7-BA48-371AFE9126B4}">
      <dgm:prSet custT="1"/>
      <dgm:spPr/>
      <dgm:t>
        <a:bodyPr/>
        <a:lstStyle/>
        <a:p>
          <a:endParaRPr lang="ru-RU" sz="1200">
            <a:solidFill>
              <a:schemeClr val="tx2"/>
            </a:solidFill>
            <a:latin typeface="Cambria" pitchFamily="18" charset="0"/>
          </a:endParaRPr>
        </a:p>
      </dgm:t>
    </dgm:pt>
    <dgm:pt modelId="{E2D451B0-4280-43B2-A1A5-1B9020CC90AB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Cambria" pitchFamily="18" charset="0"/>
            </a:rPr>
            <a:t>Средства на программное обеспечение – </a:t>
          </a:r>
        </a:p>
        <a:p>
          <a:r>
            <a:rPr lang="ru-RU" sz="1200" b="1" dirty="0" smtClean="0">
              <a:solidFill>
                <a:schemeClr val="tx2"/>
              </a:solidFill>
              <a:latin typeface="Cambria" pitchFamily="18" charset="0"/>
            </a:rPr>
            <a:t>3 359,3 тыс. руб.</a:t>
          </a:r>
          <a:endParaRPr lang="ru-RU" sz="1200" b="1" dirty="0">
            <a:solidFill>
              <a:schemeClr val="tx2"/>
            </a:solidFill>
            <a:latin typeface="Cambria" pitchFamily="18" charset="0"/>
          </a:endParaRPr>
        </a:p>
      </dgm:t>
    </dgm:pt>
    <dgm:pt modelId="{88DEAE38-4BF9-4E2D-A806-C122C3B71E39}" type="parTrans" cxnId="{D27F564C-3FDF-4919-A02E-36781325D8C1}">
      <dgm:prSet/>
      <dgm:spPr/>
      <dgm:t>
        <a:bodyPr/>
        <a:lstStyle/>
        <a:p>
          <a:endParaRPr lang="ru-RU" sz="1200">
            <a:solidFill>
              <a:schemeClr val="tx2"/>
            </a:solidFill>
            <a:latin typeface="Cambria" pitchFamily="18" charset="0"/>
          </a:endParaRPr>
        </a:p>
      </dgm:t>
    </dgm:pt>
    <dgm:pt modelId="{50B594AB-0388-4B6E-AC5E-9756AEFC54B4}" type="sibTrans" cxnId="{D27F564C-3FDF-4919-A02E-36781325D8C1}">
      <dgm:prSet custT="1"/>
      <dgm:spPr/>
      <dgm:t>
        <a:bodyPr/>
        <a:lstStyle/>
        <a:p>
          <a:endParaRPr lang="ru-RU" sz="1200">
            <a:solidFill>
              <a:schemeClr val="tx2"/>
            </a:solidFill>
            <a:latin typeface="Cambria" pitchFamily="18" charset="0"/>
          </a:endParaRPr>
        </a:p>
      </dgm:t>
    </dgm:pt>
    <dgm:pt modelId="{517FE30A-284E-4222-8E0E-CDFF6FEAFE70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2"/>
              </a:solidFill>
              <a:latin typeface="Cambria" pitchFamily="18" charset="0"/>
            </a:rPr>
            <a:t>Обеспечение доступа к электронным ресурсам </a:t>
          </a:r>
          <a:r>
            <a:rPr lang="ru-RU" sz="1200" dirty="0" smtClean="0">
              <a:solidFill>
                <a:schemeClr val="tx2"/>
              </a:solidFill>
              <a:latin typeface="Cambria" pitchFamily="18" charset="0"/>
            </a:rPr>
            <a:t>и научной </a:t>
          </a:r>
          <a:r>
            <a:rPr lang="ru-RU" sz="1200" dirty="0" smtClean="0">
              <a:solidFill>
                <a:schemeClr val="tx2"/>
              </a:solidFill>
              <a:latin typeface="Cambria" pitchFamily="18" charset="0"/>
            </a:rPr>
            <a:t>информации -  </a:t>
          </a:r>
        </a:p>
        <a:p>
          <a:r>
            <a:rPr lang="ru-RU" sz="1200" b="1" dirty="0" smtClean="0">
              <a:solidFill>
                <a:schemeClr val="tx2"/>
              </a:solidFill>
              <a:latin typeface="Cambria" pitchFamily="18" charset="0"/>
            </a:rPr>
            <a:t>51 млн. руб.</a:t>
          </a:r>
        </a:p>
      </dgm:t>
    </dgm:pt>
    <dgm:pt modelId="{F4EB7CEA-C94F-4973-B74F-DEA33920D916}" type="parTrans" cxnId="{FA1746BE-ECD6-4412-9E3A-F6DB3EAE0BA3}">
      <dgm:prSet/>
      <dgm:spPr/>
      <dgm:t>
        <a:bodyPr/>
        <a:lstStyle/>
        <a:p>
          <a:endParaRPr lang="ru-RU" sz="1200">
            <a:solidFill>
              <a:schemeClr val="tx2"/>
            </a:solidFill>
            <a:latin typeface="Cambria" pitchFamily="18" charset="0"/>
          </a:endParaRPr>
        </a:p>
      </dgm:t>
    </dgm:pt>
    <dgm:pt modelId="{01CC5437-33E1-41A6-8AB4-5361E957E59C}" type="sibTrans" cxnId="{FA1746BE-ECD6-4412-9E3A-F6DB3EAE0BA3}">
      <dgm:prSet custT="1"/>
      <dgm:spPr/>
      <dgm:t>
        <a:bodyPr/>
        <a:lstStyle/>
        <a:p>
          <a:endParaRPr lang="ru-RU" sz="1200">
            <a:solidFill>
              <a:schemeClr val="tx2"/>
            </a:solidFill>
            <a:latin typeface="Cambria" pitchFamily="18" charset="0"/>
          </a:endParaRPr>
        </a:p>
      </dgm:t>
    </dgm:pt>
    <dgm:pt modelId="{BF381420-87FD-484A-8B4F-F37A6386BA20}" type="pres">
      <dgm:prSet presAssocID="{C0C4E520-7BAD-4529-86B0-B4EBED5B000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5313440-9C1E-482D-9EB4-0E55C8B48EAD}" type="pres">
      <dgm:prSet presAssocID="{C0C4E520-7BAD-4529-86B0-B4EBED5B000C}" presName="pyramid" presStyleLbl="node1" presStyleIdx="0" presStyleCnt="1" custScaleX="114851" custScaleY="85572" custLinFactNeighborX="-498" custLinFactNeighborY="-5721"/>
      <dgm:spPr/>
    </dgm:pt>
    <dgm:pt modelId="{34F306CA-CB1D-4BFA-877F-7569213A28E8}" type="pres">
      <dgm:prSet presAssocID="{C0C4E520-7BAD-4529-86B0-B4EBED5B000C}" presName="theList" presStyleCnt="0"/>
      <dgm:spPr/>
    </dgm:pt>
    <dgm:pt modelId="{531AD358-A324-47E2-8131-23B179C2283B}" type="pres">
      <dgm:prSet presAssocID="{BB465FEB-D165-4535-9C68-E5AA836160E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9945D-6133-4FFC-8689-ECA159FB5D3A}" type="pres">
      <dgm:prSet presAssocID="{BB465FEB-D165-4535-9C68-E5AA836160E4}" presName="aSpace" presStyleCnt="0"/>
      <dgm:spPr/>
    </dgm:pt>
    <dgm:pt modelId="{4F56C5FD-733B-4EC8-87A0-AA775B5A3B04}" type="pres">
      <dgm:prSet presAssocID="{E2D451B0-4280-43B2-A1A5-1B9020CC90A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0CBBA-71CC-4D3D-BBDA-4840DD1E7365}" type="pres">
      <dgm:prSet presAssocID="{E2D451B0-4280-43B2-A1A5-1B9020CC90AB}" presName="aSpace" presStyleCnt="0"/>
      <dgm:spPr/>
    </dgm:pt>
    <dgm:pt modelId="{B69527F5-8E81-43E2-A9B4-4325782DDE5B}" type="pres">
      <dgm:prSet presAssocID="{517FE30A-284E-4222-8E0E-CDFF6FEAFE70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DF69D-2B04-44C3-92EF-DF570D827576}" type="pres">
      <dgm:prSet presAssocID="{517FE30A-284E-4222-8E0E-CDFF6FEAFE70}" presName="aSpace" presStyleCnt="0"/>
      <dgm:spPr/>
    </dgm:pt>
  </dgm:ptLst>
  <dgm:cxnLst>
    <dgm:cxn modelId="{D27F564C-3FDF-4919-A02E-36781325D8C1}" srcId="{C0C4E520-7BAD-4529-86B0-B4EBED5B000C}" destId="{E2D451B0-4280-43B2-A1A5-1B9020CC90AB}" srcOrd="1" destOrd="0" parTransId="{88DEAE38-4BF9-4E2D-A806-C122C3B71E39}" sibTransId="{50B594AB-0388-4B6E-AC5E-9756AEFC54B4}"/>
    <dgm:cxn modelId="{2E579B5E-0C13-4387-98C1-618C2ACC76F1}" type="presOf" srcId="{E2D451B0-4280-43B2-A1A5-1B9020CC90AB}" destId="{4F56C5FD-733B-4EC8-87A0-AA775B5A3B04}" srcOrd="0" destOrd="0" presId="urn:microsoft.com/office/officeart/2005/8/layout/pyramid2"/>
    <dgm:cxn modelId="{71F58EA9-26E8-4EF3-BBDA-D8120591B305}" type="presOf" srcId="{C0C4E520-7BAD-4529-86B0-B4EBED5B000C}" destId="{BF381420-87FD-484A-8B4F-F37A6386BA20}" srcOrd="0" destOrd="0" presId="urn:microsoft.com/office/officeart/2005/8/layout/pyramid2"/>
    <dgm:cxn modelId="{3700416F-6EE8-408A-B04C-F6E29F95AD51}" type="presOf" srcId="{517FE30A-284E-4222-8E0E-CDFF6FEAFE70}" destId="{B69527F5-8E81-43E2-A9B4-4325782DDE5B}" srcOrd="0" destOrd="0" presId="urn:microsoft.com/office/officeart/2005/8/layout/pyramid2"/>
    <dgm:cxn modelId="{FA1746BE-ECD6-4412-9E3A-F6DB3EAE0BA3}" srcId="{C0C4E520-7BAD-4529-86B0-B4EBED5B000C}" destId="{517FE30A-284E-4222-8E0E-CDFF6FEAFE70}" srcOrd="2" destOrd="0" parTransId="{F4EB7CEA-C94F-4973-B74F-DEA33920D916}" sibTransId="{01CC5437-33E1-41A6-8AB4-5361E957E59C}"/>
    <dgm:cxn modelId="{FBA9E085-4357-4CE7-BA48-371AFE9126B4}" srcId="{C0C4E520-7BAD-4529-86B0-B4EBED5B000C}" destId="{BB465FEB-D165-4535-9C68-E5AA836160E4}" srcOrd="0" destOrd="0" parTransId="{A473FF1C-775B-4FDB-A5DD-4BCE75570D33}" sibTransId="{DED3375F-C629-4686-BAB1-583C607D9CDA}"/>
    <dgm:cxn modelId="{B2775F18-724A-4954-80DC-A4F9A47B8EC7}" type="presOf" srcId="{BB465FEB-D165-4535-9C68-E5AA836160E4}" destId="{531AD358-A324-47E2-8131-23B179C2283B}" srcOrd="0" destOrd="0" presId="urn:microsoft.com/office/officeart/2005/8/layout/pyramid2"/>
    <dgm:cxn modelId="{731F2D5E-C468-4538-A40E-60F1A5707FF9}" type="presParOf" srcId="{BF381420-87FD-484A-8B4F-F37A6386BA20}" destId="{C5313440-9C1E-482D-9EB4-0E55C8B48EAD}" srcOrd="0" destOrd="0" presId="urn:microsoft.com/office/officeart/2005/8/layout/pyramid2"/>
    <dgm:cxn modelId="{A8A1A112-4EB9-4162-A8AD-B52ED3938EB7}" type="presParOf" srcId="{BF381420-87FD-484A-8B4F-F37A6386BA20}" destId="{34F306CA-CB1D-4BFA-877F-7569213A28E8}" srcOrd="1" destOrd="0" presId="urn:microsoft.com/office/officeart/2005/8/layout/pyramid2"/>
    <dgm:cxn modelId="{25BF6A10-AADD-416A-82DF-2876349E3E59}" type="presParOf" srcId="{34F306CA-CB1D-4BFA-877F-7569213A28E8}" destId="{531AD358-A324-47E2-8131-23B179C2283B}" srcOrd="0" destOrd="0" presId="urn:microsoft.com/office/officeart/2005/8/layout/pyramid2"/>
    <dgm:cxn modelId="{872FD311-90A0-4FA8-89FE-DE7E7AC6DA07}" type="presParOf" srcId="{34F306CA-CB1D-4BFA-877F-7569213A28E8}" destId="{7D99945D-6133-4FFC-8689-ECA159FB5D3A}" srcOrd="1" destOrd="0" presId="urn:microsoft.com/office/officeart/2005/8/layout/pyramid2"/>
    <dgm:cxn modelId="{656D1E5B-201A-4139-ADE5-F38D1C3E00FF}" type="presParOf" srcId="{34F306CA-CB1D-4BFA-877F-7569213A28E8}" destId="{4F56C5FD-733B-4EC8-87A0-AA775B5A3B04}" srcOrd="2" destOrd="0" presId="urn:microsoft.com/office/officeart/2005/8/layout/pyramid2"/>
    <dgm:cxn modelId="{F1DF9E05-DE11-426E-824E-C2F601AE35D2}" type="presParOf" srcId="{34F306CA-CB1D-4BFA-877F-7569213A28E8}" destId="{D720CBBA-71CC-4D3D-BBDA-4840DD1E7365}" srcOrd="3" destOrd="0" presId="urn:microsoft.com/office/officeart/2005/8/layout/pyramid2"/>
    <dgm:cxn modelId="{A1FE4BD6-7F28-4C76-9C3D-9D86ACBC067C}" type="presParOf" srcId="{34F306CA-CB1D-4BFA-877F-7569213A28E8}" destId="{B69527F5-8E81-43E2-A9B4-4325782DDE5B}" srcOrd="4" destOrd="0" presId="urn:microsoft.com/office/officeart/2005/8/layout/pyramid2"/>
    <dgm:cxn modelId="{F4066800-68B6-44A7-A66C-4B5B02E80BA5}" type="presParOf" srcId="{34F306CA-CB1D-4BFA-877F-7569213A28E8}" destId="{51EDF69D-2B04-44C3-92EF-DF570D82757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381EE5-DD4C-4B97-AAC0-E08B6CA9AAB2}">
      <dsp:nvSpPr>
        <dsp:cNvPr id="0" name=""/>
        <dsp:cNvSpPr/>
      </dsp:nvSpPr>
      <dsp:spPr>
        <a:xfrm>
          <a:off x="47919" y="87464"/>
          <a:ext cx="740114" cy="464939"/>
        </a:xfrm>
        <a:prstGeom prst="rect">
          <a:avLst/>
        </a:prstGeom>
        <a:solidFill>
          <a:schemeClr val="accent1">
            <a:tint val="63000"/>
            <a:satMod val="130000"/>
          </a:schemeClr>
        </a:solidFill>
        <a:ln w="100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Пр-70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919" y="87464"/>
        <a:ext cx="740114" cy="464939"/>
      </dsp:txXfrm>
    </dsp:sp>
    <dsp:sp modelId="{78DF87B6-A1A2-48E8-8D5E-A9BC9EA31788}">
      <dsp:nvSpPr>
        <dsp:cNvPr id="0" name=""/>
        <dsp:cNvSpPr/>
      </dsp:nvSpPr>
      <dsp:spPr>
        <a:xfrm>
          <a:off x="814315" y="81008"/>
          <a:ext cx="740114" cy="444068"/>
        </a:xfrm>
        <a:prstGeom prst="rect">
          <a:avLst/>
        </a:prstGeom>
        <a:solidFill>
          <a:schemeClr val="accent2">
            <a:tint val="63000"/>
            <a:satMod val="130000"/>
          </a:schemeClr>
        </a:solidFill>
        <a:ln w="100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КЗ-179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15" y="81008"/>
        <a:ext cx="740114" cy="444068"/>
      </dsp:txXfrm>
    </dsp:sp>
    <dsp:sp modelId="{C6FE540A-90AA-4DED-847A-3926A2414732}">
      <dsp:nvSpPr>
        <dsp:cNvPr id="0" name=""/>
        <dsp:cNvSpPr/>
      </dsp:nvSpPr>
      <dsp:spPr>
        <a:xfrm>
          <a:off x="189" y="609523"/>
          <a:ext cx="740114" cy="444068"/>
        </a:xfrm>
        <a:prstGeom prst="rect">
          <a:avLst/>
        </a:prstGeom>
        <a:solidFill>
          <a:schemeClr val="accent5">
            <a:tint val="63000"/>
            <a:satMod val="130000"/>
          </a:schemeClr>
        </a:solidFill>
        <a:ln w="100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С-28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9" y="609523"/>
        <a:ext cx="740114" cy="444068"/>
      </dsp:txXfrm>
    </dsp:sp>
    <dsp:sp modelId="{8597D9C2-0190-4FA4-A62B-0687200945CF}">
      <dsp:nvSpPr>
        <dsp:cNvPr id="0" name=""/>
        <dsp:cNvSpPr/>
      </dsp:nvSpPr>
      <dsp:spPr>
        <a:xfrm>
          <a:off x="814315" y="609523"/>
          <a:ext cx="740114" cy="444068"/>
        </a:xfrm>
        <a:prstGeom prst="rect">
          <a:avLst/>
        </a:prstGeom>
        <a:solidFill>
          <a:schemeClr val="accent6">
            <a:tint val="63000"/>
            <a:satMod val="130000"/>
          </a:schemeClr>
        </a:solidFill>
        <a:ln w="100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БФ-689,33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15" y="609523"/>
        <a:ext cx="740114" cy="4440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CECF8F-395D-4A85-877B-FD54A0F9FEA2}">
      <dsp:nvSpPr>
        <dsp:cNvPr id="0" name=""/>
        <dsp:cNvSpPr/>
      </dsp:nvSpPr>
      <dsp:spPr>
        <a:xfrm rot="5400000">
          <a:off x="-166993" y="196632"/>
          <a:ext cx="1113289" cy="779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sp:txBody>
      <dsp:txXfrm rot="5400000">
        <a:off x="-166993" y="196632"/>
        <a:ext cx="1113289" cy="779302"/>
      </dsp:txXfrm>
    </dsp:sp>
    <dsp:sp modelId="{D48160F8-5A86-43C1-9CE6-10EB023048FD}">
      <dsp:nvSpPr>
        <dsp:cNvPr id="0" name=""/>
        <dsp:cNvSpPr/>
      </dsp:nvSpPr>
      <dsp:spPr>
        <a:xfrm rot="5400000">
          <a:off x="2055413" y="-1246472"/>
          <a:ext cx="723638" cy="3275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b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err="1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софинансирование</a:t>
          </a: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 проекта</a:t>
          </a: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sp:txBody>
      <dsp:txXfrm rot="5400000">
        <a:off x="2055413" y="-1246472"/>
        <a:ext cx="723638" cy="3275860"/>
      </dsp:txXfrm>
    </dsp:sp>
    <dsp:sp modelId="{9A2EFA12-7A2D-4764-B1F8-7EA2AB355052}">
      <dsp:nvSpPr>
        <dsp:cNvPr id="0" name=""/>
        <dsp:cNvSpPr/>
      </dsp:nvSpPr>
      <dsp:spPr>
        <a:xfrm rot="5400000">
          <a:off x="-166993" y="1187368"/>
          <a:ext cx="1113289" cy="779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sp:txBody>
      <dsp:txXfrm rot="5400000">
        <a:off x="-166993" y="1187368"/>
        <a:ext cx="1113289" cy="779302"/>
      </dsp:txXfrm>
    </dsp:sp>
    <dsp:sp modelId="{1F90FF80-E489-4838-A33C-9A90B53017EF}">
      <dsp:nvSpPr>
        <dsp:cNvPr id="0" name=""/>
        <dsp:cNvSpPr/>
      </dsp:nvSpPr>
      <dsp:spPr>
        <a:xfrm rot="5400000">
          <a:off x="2055413" y="-255735"/>
          <a:ext cx="723638" cy="3275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altLang="ru-RU" sz="1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формирование требований к качественным и количественным характеристикам результата </a:t>
          </a:r>
          <a:endParaRPr lang="ru-RU" sz="1400" kern="1200" dirty="0" smtClean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 smtClean="0">
            <a:solidFill>
              <a:schemeClr val="accent1">
                <a:lumMod val="75000"/>
              </a:schemeClr>
            </a:solidFill>
            <a:latin typeface="Cambria" pitchFamily="18" charset="0"/>
            <a:cs typeface="Times New Roman" pitchFamily="18" charset="0"/>
          </a:endParaRPr>
        </a:p>
      </dsp:txBody>
      <dsp:txXfrm rot="5400000">
        <a:off x="2055413" y="-255735"/>
        <a:ext cx="723638" cy="3275860"/>
      </dsp:txXfrm>
    </dsp:sp>
    <dsp:sp modelId="{CE486509-1A77-4D82-B1C3-FD6CDC7545C6}">
      <dsp:nvSpPr>
        <dsp:cNvPr id="0" name=""/>
        <dsp:cNvSpPr/>
      </dsp:nvSpPr>
      <dsp:spPr>
        <a:xfrm rot="5400000">
          <a:off x="-166993" y="2330199"/>
          <a:ext cx="1113289" cy="779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sp:txBody>
      <dsp:txXfrm rot="5400000">
        <a:off x="-166993" y="2330199"/>
        <a:ext cx="1113289" cy="779302"/>
      </dsp:txXfrm>
    </dsp:sp>
    <dsp:sp modelId="{67669659-1F15-4D83-971F-E84940FF5599}">
      <dsp:nvSpPr>
        <dsp:cNvPr id="0" name=""/>
        <dsp:cNvSpPr/>
      </dsp:nvSpPr>
      <dsp:spPr>
        <a:xfrm rot="5400000">
          <a:off x="1903319" y="887095"/>
          <a:ext cx="1027826" cy="3275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rPr>
            <a:t>обеспечение применения</a:t>
          </a: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 результатов прикладных научных исследований и экспериментальных разработок  </a:t>
          </a: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</a:rPr>
            <a:t> </a:t>
          </a:r>
        </a:p>
        <a:p>
          <a:pPr lvl="1" algn="l">
            <a:spcBef>
              <a:spcPct val="0"/>
            </a:spcBef>
            <a:buChar char="••"/>
          </a:pPr>
          <a:endParaRPr lang="ru-RU" kern="1200" dirty="0">
            <a:solidFill>
              <a:schemeClr val="accent1">
                <a:lumMod val="75000"/>
              </a:schemeClr>
            </a:solidFill>
            <a:latin typeface="Cambria" pitchFamily="18" charset="0"/>
          </a:endParaRPr>
        </a:p>
      </dsp:txBody>
      <dsp:txXfrm rot="5400000">
        <a:off x="1903319" y="887095"/>
        <a:ext cx="1027826" cy="3275860"/>
      </dsp:txXfrm>
    </dsp:sp>
    <dsp:sp modelId="{0BD1A65A-0C4F-4C04-93C6-2CD236BCFB96}">
      <dsp:nvSpPr>
        <dsp:cNvPr id="0" name=""/>
        <dsp:cNvSpPr/>
      </dsp:nvSpPr>
      <dsp:spPr>
        <a:xfrm rot="5400000">
          <a:off x="-166993" y="3320936"/>
          <a:ext cx="1113289" cy="779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66993" y="3320936"/>
        <a:ext cx="1113289" cy="779302"/>
      </dsp:txXfrm>
    </dsp:sp>
    <dsp:sp modelId="{8D2E65DC-ECF8-4F3E-A9B4-0F7DAF491D5F}">
      <dsp:nvSpPr>
        <dsp:cNvPr id="0" name=""/>
        <dsp:cNvSpPr/>
      </dsp:nvSpPr>
      <dsp:spPr>
        <a:xfrm rot="5400000">
          <a:off x="2055413" y="1877831"/>
          <a:ext cx="723638" cy="3275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повышение </a:t>
          </a:r>
          <a:r>
            <a:rPr lang="ru-RU" sz="1400" kern="1200" dirty="0" err="1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востребованности</a:t>
          </a: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 услуг университета </a:t>
          </a:r>
        </a:p>
      </dsp:txBody>
      <dsp:txXfrm rot="5400000">
        <a:off x="2055413" y="1877831"/>
        <a:ext cx="723638" cy="3275860"/>
      </dsp:txXfrm>
    </dsp:sp>
    <dsp:sp modelId="{E82B12A2-678D-430A-9311-DCCE082FAED0}">
      <dsp:nvSpPr>
        <dsp:cNvPr id="0" name=""/>
        <dsp:cNvSpPr/>
      </dsp:nvSpPr>
      <dsp:spPr>
        <a:xfrm rot="5400000">
          <a:off x="-166993" y="4311672"/>
          <a:ext cx="1113289" cy="7793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5400000">
        <a:off x="-166993" y="4311672"/>
        <a:ext cx="1113289" cy="779302"/>
      </dsp:txXfrm>
    </dsp:sp>
    <dsp:sp modelId="{BA0636DB-3E26-43C5-9005-5B38E81C67A6}">
      <dsp:nvSpPr>
        <dsp:cNvPr id="0" name=""/>
        <dsp:cNvSpPr/>
      </dsp:nvSpPr>
      <dsp:spPr>
        <a:xfrm rot="5400000">
          <a:off x="2055413" y="2868568"/>
          <a:ext cx="723638" cy="3275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Times New Roman" pitchFamily="18" charset="0"/>
            </a:rPr>
            <a:t>повышение влияния университета на развитие технологий на рынке соответствующих услуг</a:t>
          </a:r>
        </a:p>
      </dsp:txBody>
      <dsp:txXfrm rot="5400000">
        <a:off x="2055413" y="2868568"/>
        <a:ext cx="723638" cy="32758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97E050-5C80-4569-97A4-C94006827AC9}">
      <dsp:nvSpPr>
        <dsp:cNvPr id="0" name=""/>
        <dsp:cNvSpPr/>
      </dsp:nvSpPr>
      <dsp:spPr>
        <a:xfrm rot="5400000">
          <a:off x="-164374" y="343127"/>
          <a:ext cx="1095832" cy="7670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-164374" y="343127"/>
        <a:ext cx="1095832" cy="767082"/>
      </dsp:txXfrm>
    </dsp:sp>
    <dsp:sp modelId="{EB75F61A-B76B-44A3-A679-D017308AB716}">
      <dsp:nvSpPr>
        <dsp:cNvPr id="0" name=""/>
        <dsp:cNvSpPr/>
      </dsp:nvSpPr>
      <dsp:spPr>
        <a:xfrm rot="5400000">
          <a:off x="2359421" y="-1415897"/>
          <a:ext cx="662380" cy="3847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</a:rPr>
            <a:t>обеспечен доступ к ресурсам 5 издательств </a:t>
          </a:r>
          <a:r>
            <a:rPr lang="en-US" sz="1100" kern="1200" dirty="0" smtClean="0">
              <a:solidFill>
                <a:schemeClr val="tx2"/>
              </a:solidFill>
              <a:latin typeface="Cambria" pitchFamily="18" charset="0"/>
            </a:rPr>
            <a:t>Oxford University Press</a:t>
          </a: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100" kern="1200" dirty="0" smtClean="0">
              <a:solidFill>
                <a:schemeClr val="tx2"/>
              </a:solidFill>
              <a:latin typeface="Cambria" pitchFamily="18" charset="0"/>
            </a:rPr>
            <a:t>Taylor</a:t>
          </a: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</a:rPr>
            <a:t>&amp;</a:t>
          </a:r>
          <a:r>
            <a:rPr lang="en-US" sz="1100" kern="1200" dirty="0" smtClean="0">
              <a:solidFill>
                <a:schemeClr val="tx2"/>
              </a:solidFill>
              <a:latin typeface="Cambria" pitchFamily="18" charset="0"/>
            </a:rPr>
            <a:t>Francis</a:t>
          </a: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100" kern="1200" dirty="0" smtClean="0">
              <a:solidFill>
                <a:schemeClr val="tx2"/>
              </a:solidFill>
              <a:latin typeface="Cambria" pitchFamily="18" charset="0"/>
            </a:rPr>
            <a:t>Sage</a:t>
          </a: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100" kern="1200" dirty="0" smtClean="0">
              <a:solidFill>
                <a:schemeClr val="tx2"/>
              </a:solidFill>
              <a:latin typeface="Cambria" pitchFamily="18" charset="0"/>
            </a:rPr>
            <a:t>Science</a:t>
          </a: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100" kern="1200" dirty="0" smtClean="0">
              <a:solidFill>
                <a:schemeClr val="tx2"/>
              </a:solidFill>
              <a:latin typeface="Cambria" pitchFamily="18" charset="0"/>
            </a:rPr>
            <a:t>Nature</a:t>
          </a: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</a:rPr>
            <a:t> (через НЭИКОН, бюджетное финансирование - на сумму </a:t>
          </a:r>
          <a:r>
            <a:rPr lang="ru-RU" sz="1100" b="1" kern="1200" dirty="0" smtClean="0">
              <a:solidFill>
                <a:schemeClr val="tx2"/>
              </a:solidFill>
              <a:latin typeface="Cambria" pitchFamily="18" charset="0"/>
            </a:rPr>
            <a:t>425 201,16</a:t>
          </a:r>
          <a:r>
            <a:rPr lang="ru-RU" sz="1100" kern="1200" dirty="0" smtClean="0">
              <a:solidFill>
                <a:schemeClr val="tx2"/>
              </a:solidFill>
              <a:latin typeface="Cambria" pitchFamily="18" charset="0"/>
            </a:rPr>
            <a:t> руб.)</a:t>
          </a:r>
          <a:endParaRPr lang="ru-RU" sz="1100" kern="1200" dirty="0">
            <a:solidFill>
              <a:schemeClr val="tx2"/>
            </a:solidFill>
            <a:latin typeface="Cambria" pitchFamily="18" charset="0"/>
          </a:endParaRPr>
        </a:p>
      </dsp:txBody>
      <dsp:txXfrm rot="5400000">
        <a:off x="2359421" y="-1415897"/>
        <a:ext cx="662380" cy="3847059"/>
      </dsp:txXfrm>
    </dsp:sp>
    <dsp:sp modelId="{86E3CE4E-5DAD-48BF-BEAB-FE5D061C3F94}">
      <dsp:nvSpPr>
        <dsp:cNvPr id="0" name=""/>
        <dsp:cNvSpPr/>
      </dsp:nvSpPr>
      <dsp:spPr>
        <a:xfrm rot="5400000">
          <a:off x="-164374" y="1328328"/>
          <a:ext cx="1095832" cy="7670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5400000">
        <a:off x="-164374" y="1328328"/>
        <a:ext cx="1095832" cy="767082"/>
      </dsp:txXfrm>
    </dsp:sp>
    <dsp:sp modelId="{1BEB8F13-B4B5-43D0-A471-566187C9970C}">
      <dsp:nvSpPr>
        <dsp:cNvPr id="0" name=""/>
        <dsp:cNvSpPr/>
      </dsp:nvSpPr>
      <dsp:spPr>
        <a:xfrm rot="5400000">
          <a:off x="2273348" y="-347860"/>
          <a:ext cx="834527" cy="3847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получен доступ к базам данных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Springer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American Physical Society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Royal Society of Chemistry 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и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American Mathematical Society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 в 2015 году - доступ к полнотекстовым базам научных издательств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Wiley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Springer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American Physical Society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Royal Society of Chemistry 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и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American Mathematical Society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. Грант РФФИ, </a:t>
          </a:r>
          <a:r>
            <a:rPr lang="ru-RU" sz="1000" b="1" kern="1200" dirty="0" smtClean="0">
              <a:solidFill>
                <a:schemeClr val="tx2"/>
              </a:solidFill>
              <a:latin typeface="Cambria" pitchFamily="18" charset="0"/>
            </a:rPr>
            <a:t>1 222 384,00 руб.)</a:t>
          </a:r>
        </a:p>
      </dsp:txBody>
      <dsp:txXfrm rot="5400000">
        <a:off x="2273348" y="-347860"/>
        <a:ext cx="834527" cy="3847059"/>
      </dsp:txXfrm>
    </dsp:sp>
    <dsp:sp modelId="{94FC6CFB-52D0-4492-85DA-7312891CBD7C}">
      <dsp:nvSpPr>
        <dsp:cNvPr id="0" name=""/>
        <dsp:cNvSpPr/>
      </dsp:nvSpPr>
      <dsp:spPr>
        <a:xfrm rot="5400000">
          <a:off x="-491124" y="2710122"/>
          <a:ext cx="1749331" cy="7670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491124" y="2710122"/>
        <a:ext cx="1749331" cy="767082"/>
      </dsp:txXfrm>
    </dsp:sp>
    <dsp:sp modelId="{D87CE163-E87F-4957-B7D4-9EA8EBF2FC55}">
      <dsp:nvSpPr>
        <dsp:cNvPr id="0" name=""/>
        <dsp:cNvSpPr/>
      </dsp:nvSpPr>
      <dsp:spPr>
        <a:xfrm rot="5400000">
          <a:off x="1708117" y="1277865"/>
          <a:ext cx="1964989" cy="3847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b="1" i="1" kern="1200" dirty="0" smtClean="0">
              <a:solidFill>
                <a:schemeClr val="tx2"/>
              </a:solidFill>
              <a:latin typeface="Cambria" pitchFamily="18" charset="0"/>
            </a:rPr>
            <a:t>в рамках ФЦП «Исследования и разработки по приоритетным направлениям развития научно-технологического комплекса России на 2014- 2020 годы</a:t>
          </a:r>
          <a:r>
            <a:rPr lang="ru-RU" sz="1050" b="1" i="1" kern="1200" dirty="0" smtClean="0">
              <a:solidFill>
                <a:schemeClr val="tx2"/>
              </a:solidFill>
              <a:latin typeface="Cambria" pitchFamily="18" charset="0"/>
            </a:rPr>
            <a:t>»:</a:t>
          </a:r>
          <a:endParaRPr lang="ru-RU" sz="1050" b="1" i="1" kern="1200" dirty="0" smtClean="0">
            <a:solidFill>
              <a:schemeClr val="tx2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ЮФУ вошел в список 100 организаций, получивших право доступа к базам данных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Web of Science 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и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Scopus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 на 2015 год;</a:t>
          </a:r>
          <a:endParaRPr lang="ru-RU" sz="1000" b="1" i="1" kern="1200" dirty="0" smtClean="0">
            <a:solidFill>
              <a:schemeClr val="tx2"/>
            </a:solidFill>
            <a:latin typeface="Cambria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получен доступ на 2015 год к 8 из 10 баз данных: Журналы издательств </a:t>
          </a:r>
          <a:r>
            <a:rPr lang="ru-RU" sz="1000" kern="1200" dirty="0" err="1" smtClean="0">
              <a:solidFill>
                <a:schemeClr val="tx2"/>
              </a:solidFill>
              <a:latin typeface="Cambria" pitchFamily="18" charset="0"/>
            </a:rPr>
            <a:t>Taylor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 &amp; </a:t>
          </a:r>
          <a:r>
            <a:rPr lang="ru-RU" sz="1000" kern="1200" dirty="0" err="1" smtClean="0">
              <a:solidFill>
                <a:schemeClr val="tx2"/>
              </a:solidFill>
              <a:latin typeface="Cambria" pitchFamily="18" charset="0"/>
            </a:rPr>
            <a:t>Francis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Американского химического общества (ACS), Американского института физики (AIP),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Nature Publishing Group (NPG)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Oxford University Press (OUP)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SAGE Publication (Sage)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ru-RU" sz="1000" kern="1200" dirty="0" err="1" smtClean="0">
              <a:solidFill>
                <a:schemeClr val="tx2"/>
              </a:solidFill>
              <a:latin typeface="Cambria" pitchFamily="18" charset="0"/>
            </a:rPr>
            <a:t>Science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 </a:t>
          </a:r>
          <a:r>
            <a:rPr lang="ru-RU" sz="1000" kern="1200" dirty="0" err="1" smtClean="0">
              <a:solidFill>
                <a:schemeClr val="tx2"/>
              </a:solidFill>
              <a:latin typeface="Cambria" pitchFamily="18" charset="0"/>
            </a:rPr>
            <a:t>online</a:t>
          </a:r>
          <a:r>
            <a:rPr lang="ru-RU" sz="1000" kern="1200" dirty="0" smtClean="0">
              <a:solidFill>
                <a:schemeClr val="tx2"/>
              </a:solidFill>
              <a:latin typeface="Cambria" pitchFamily="18" charset="0"/>
            </a:rPr>
            <a:t>, </a:t>
          </a:r>
          <a:r>
            <a:rPr lang="en-US" sz="1000" kern="1200" dirty="0" smtClean="0">
              <a:solidFill>
                <a:schemeClr val="tx2"/>
              </a:solidFill>
              <a:latin typeface="Cambria" pitchFamily="18" charset="0"/>
            </a:rPr>
            <a:t> Cambridge University Press (CUP)</a:t>
          </a:r>
          <a:endParaRPr lang="ru-RU" sz="1000" b="1" i="1" kern="1200" dirty="0" smtClean="0">
            <a:solidFill>
              <a:schemeClr val="tx2"/>
            </a:solidFill>
            <a:latin typeface="Cambria" pitchFamily="18" charset="0"/>
          </a:endParaRPr>
        </a:p>
      </dsp:txBody>
      <dsp:txXfrm rot="5400000">
        <a:off x="1708117" y="1277865"/>
        <a:ext cx="1964989" cy="38470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5EE9A4-681A-4B69-B6AB-82D051BF059B}">
      <dsp:nvSpPr>
        <dsp:cNvPr id="0" name=""/>
        <dsp:cNvSpPr/>
      </dsp:nvSpPr>
      <dsp:spPr>
        <a:xfrm>
          <a:off x="0" y="1480634"/>
          <a:ext cx="3786996" cy="6197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Инновационная продукция</a:t>
          </a:r>
          <a:endParaRPr lang="ru-RU" sz="1300" kern="1200" dirty="0">
            <a:latin typeface="Cambria" pitchFamily="18" charset="0"/>
          </a:endParaRPr>
        </a:p>
      </dsp:txBody>
      <dsp:txXfrm>
        <a:off x="0" y="1480634"/>
        <a:ext cx="3786996" cy="334689"/>
      </dsp:txXfrm>
    </dsp:sp>
    <dsp:sp modelId="{AD7BCDB9-E69A-41DC-B4DE-48F656490F17}">
      <dsp:nvSpPr>
        <dsp:cNvPr id="0" name=""/>
        <dsp:cNvSpPr/>
      </dsp:nvSpPr>
      <dsp:spPr>
        <a:xfrm>
          <a:off x="42" y="1802927"/>
          <a:ext cx="1634621" cy="285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МИП</a:t>
          </a:r>
          <a:endParaRPr lang="ru-RU" sz="1300" kern="1200" dirty="0">
            <a:latin typeface="Cambria" pitchFamily="18" charset="0"/>
          </a:endParaRPr>
        </a:p>
      </dsp:txBody>
      <dsp:txXfrm>
        <a:off x="42" y="1802927"/>
        <a:ext cx="1634621" cy="285105"/>
      </dsp:txXfrm>
    </dsp:sp>
    <dsp:sp modelId="{A304F813-D739-4C5F-A506-FA64FC5C01A4}">
      <dsp:nvSpPr>
        <dsp:cNvPr id="0" name=""/>
        <dsp:cNvSpPr/>
      </dsp:nvSpPr>
      <dsp:spPr>
        <a:xfrm>
          <a:off x="1634664" y="1802927"/>
          <a:ext cx="2152290" cy="2851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Источник средств: покупатели, инвесторы</a:t>
          </a:r>
          <a:endParaRPr lang="ru-RU" sz="1300" kern="1200" dirty="0">
            <a:latin typeface="Cambria" pitchFamily="18" charset="0"/>
          </a:endParaRPr>
        </a:p>
      </dsp:txBody>
      <dsp:txXfrm>
        <a:off x="1634664" y="1802927"/>
        <a:ext cx="2152290" cy="285105"/>
      </dsp:txXfrm>
    </dsp:sp>
    <dsp:sp modelId="{A0FAD27B-7C98-458F-ABC3-746B1DA12EE8}">
      <dsp:nvSpPr>
        <dsp:cNvPr id="0" name=""/>
        <dsp:cNvSpPr/>
      </dsp:nvSpPr>
      <dsp:spPr>
        <a:xfrm rot="10800000">
          <a:off x="0" y="777924"/>
          <a:ext cx="3786996" cy="71200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Прикладные разработки</a:t>
          </a:r>
          <a:endParaRPr lang="ru-RU" sz="1300" kern="1200" dirty="0">
            <a:latin typeface="Cambria" pitchFamily="18" charset="0"/>
          </a:endParaRPr>
        </a:p>
      </dsp:txBody>
      <dsp:txXfrm>
        <a:off x="0" y="777924"/>
        <a:ext cx="3786996" cy="249914"/>
      </dsp:txXfrm>
    </dsp:sp>
    <dsp:sp modelId="{7D1580C9-7DAD-465C-9CB1-A777E946FEB1}">
      <dsp:nvSpPr>
        <dsp:cNvPr id="0" name=""/>
        <dsp:cNvSpPr/>
      </dsp:nvSpPr>
      <dsp:spPr>
        <a:xfrm>
          <a:off x="0" y="991894"/>
          <a:ext cx="1893498" cy="285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Институты, НИИ, КБ, ИТЦ</a:t>
          </a:r>
          <a:endParaRPr lang="ru-RU" sz="1300" kern="1200" dirty="0">
            <a:latin typeface="Cambria" pitchFamily="18" charset="0"/>
          </a:endParaRPr>
        </a:p>
      </dsp:txBody>
      <dsp:txXfrm>
        <a:off x="0" y="991894"/>
        <a:ext cx="1893498" cy="285020"/>
      </dsp:txXfrm>
    </dsp:sp>
    <dsp:sp modelId="{5F37AF49-DB64-46BE-ABF4-3AF778729D96}">
      <dsp:nvSpPr>
        <dsp:cNvPr id="0" name=""/>
        <dsp:cNvSpPr/>
      </dsp:nvSpPr>
      <dsp:spPr>
        <a:xfrm>
          <a:off x="1893498" y="991894"/>
          <a:ext cx="1893498" cy="285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Источник средств: </a:t>
          </a:r>
          <a:r>
            <a:rPr lang="ru-RU" sz="1300" kern="1200" dirty="0" err="1" smtClean="0">
              <a:latin typeface="Cambria" pitchFamily="18" charset="0"/>
            </a:rPr>
            <a:t>х</a:t>
          </a:r>
          <a:r>
            <a:rPr lang="ru-RU" sz="1300" kern="1200" dirty="0" smtClean="0">
              <a:latin typeface="Cambria" pitchFamily="18" charset="0"/>
            </a:rPr>
            <a:t>/</a:t>
          </a:r>
          <a:r>
            <a:rPr lang="ru-RU" sz="1300" kern="1200" dirty="0" err="1" smtClean="0">
              <a:latin typeface="Cambria" pitchFamily="18" charset="0"/>
            </a:rPr>
            <a:t>д</a:t>
          </a:r>
          <a:endParaRPr lang="ru-RU" sz="1300" kern="1200" dirty="0">
            <a:latin typeface="Cambria" pitchFamily="18" charset="0"/>
          </a:endParaRPr>
        </a:p>
      </dsp:txBody>
      <dsp:txXfrm>
        <a:off x="1893498" y="991894"/>
        <a:ext cx="1893498" cy="285020"/>
      </dsp:txXfrm>
    </dsp:sp>
    <dsp:sp modelId="{D3959A7D-7FED-44B3-B5E6-1FE18967EEB0}">
      <dsp:nvSpPr>
        <dsp:cNvPr id="0" name=""/>
        <dsp:cNvSpPr/>
      </dsp:nvSpPr>
      <dsp:spPr>
        <a:xfrm rot="10800000">
          <a:off x="0" y="1127"/>
          <a:ext cx="3786996" cy="78609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Фундаментальные исследования</a:t>
          </a:r>
          <a:endParaRPr lang="ru-RU" sz="1300" kern="1200" dirty="0">
            <a:latin typeface="Cambria" pitchFamily="18" charset="0"/>
          </a:endParaRPr>
        </a:p>
      </dsp:txBody>
      <dsp:txXfrm>
        <a:off x="0" y="1127"/>
        <a:ext cx="3786996" cy="275918"/>
      </dsp:txXfrm>
    </dsp:sp>
    <dsp:sp modelId="{3DAD5978-F4D7-4833-9B8B-4A6887313157}">
      <dsp:nvSpPr>
        <dsp:cNvPr id="0" name=""/>
        <dsp:cNvSpPr/>
      </dsp:nvSpPr>
      <dsp:spPr>
        <a:xfrm>
          <a:off x="0" y="252140"/>
          <a:ext cx="1893498" cy="285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latin typeface="Cambria" pitchFamily="18" charset="0"/>
            </a:rPr>
            <a:t>Академии, институты,  НИИ</a:t>
          </a:r>
          <a:endParaRPr lang="ru-RU" sz="1300" kern="1200" dirty="0">
            <a:latin typeface="Cambria" pitchFamily="18" charset="0"/>
          </a:endParaRPr>
        </a:p>
      </dsp:txBody>
      <dsp:txXfrm>
        <a:off x="0" y="252140"/>
        <a:ext cx="1893498" cy="285020"/>
      </dsp:txXfrm>
    </dsp:sp>
    <dsp:sp modelId="{D13C9AB2-BF8F-4F66-99A1-ED50818093AC}">
      <dsp:nvSpPr>
        <dsp:cNvPr id="0" name=""/>
        <dsp:cNvSpPr/>
      </dsp:nvSpPr>
      <dsp:spPr>
        <a:xfrm>
          <a:off x="1893498" y="252140"/>
          <a:ext cx="1893498" cy="2850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ambria" pitchFamily="18" charset="0"/>
            </a:rPr>
            <a:t>Источник средств:  гранты, ФЦП</a:t>
          </a:r>
          <a:endParaRPr lang="ru-RU" sz="1300" kern="1200" dirty="0">
            <a:latin typeface="Cambria" pitchFamily="18" charset="0"/>
          </a:endParaRPr>
        </a:p>
      </dsp:txBody>
      <dsp:txXfrm>
        <a:off x="1893498" y="252140"/>
        <a:ext cx="1893498" cy="2850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313440-9C1E-482D-9EB4-0E55C8B48EAD}">
      <dsp:nvSpPr>
        <dsp:cNvPr id="0" name=""/>
        <dsp:cNvSpPr/>
      </dsp:nvSpPr>
      <dsp:spPr>
        <a:xfrm>
          <a:off x="47093" y="47722"/>
          <a:ext cx="3671124" cy="2735243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AD358-A324-47E2-8131-23B179C2283B}">
      <dsp:nvSpPr>
        <dsp:cNvPr id="0" name=""/>
        <dsp:cNvSpPr/>
      </dsp:nvSpPr>
      <dsp:spPr>
        <a:xfrm>
          <a:off x="1898574" y="321359"/>
          <a:ext cx="2077675" cy="7566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/>
              </a:solidFill>
              <a:latin typeface="Cambria" pitchFamily="18" charset="0"/>
            </a:rPr>
            <a:t>Суммарная стоимость приобретенного оборудования  -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Cambria" pitchFamily="18" charset="0"/>
            </a:rPr>
            <a:t>127 141,5 </a:t>
          </a:r>
          <a:r>
            <a:rPr lang="ru-RU" sz="1200" b="1" kern="1200" dirty="0" smtClean="0">
              <a:solidFill>
                <a:schemeClr val="tx2"/>
              </a:solidFill>
              <a:latin typeface="Cambria" pitchFamily="18" charset="0"/>
            </a:rPr>
            <a:t>тыс</a:t>
          </a:r>
          <a:r>
            <a:rPr lang="ru-RU" sz="1200" b="1" kern="1200" dirty="0" smtClean="0">
              <a:solidFill>
                <a:schemeClr val="tx2"/>
              </a:solidFill>
              <a:latin typeface="Cambria" pitchFamily="18" charset="0"/>
            </a:rPr>
            <a:t>. руб.</a:t>
          </a:r>
          <a:endParaRPr lang="ru-RU" sz="1200" b="1" kern="1200" dirty="0">
            <a:solidFill>
              <a:schemeClr val="tx2"/>
            </a:solidFill>
            <a:latin typeface="Cambria" pitchFamily="18" charset="0"/>
          </a:endParaRPr>
        </a:p>
      </dsp:txBody>
      <dsp:txXfrm>
        <a:off x="1898574" y="321359"/>
        <a:ext cx="2077675" cy="756653"/>
      </dsp:txXfrm>
    </dsp:sp>
    <dsp:sp modelId="{4F56C5FD-733B-4EC8-87A0-AA775B5A3B04}">
      <dsp:nvSpPr>
        <dsp:cNvPr id="0" name=""/>
        <dsp:cNvSpPr/>
      </dsp:nvSpPr>
      <dsp:spPr>
        <a:xfrm>
          <a:off x="1898574" y="1172594"/>
          <a:ext cx="2077675" cy="7566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/>
              </a:solidFill>
              <a:latin typeface="Cambria" pitchFamily="18" charset="0"/>
            </a:rPr>
            <a:t>Средства на программное обеспечение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Cambria" pitchFamily="18" charset="0"/>
            </a:rPr>
            <a:t>3 359,3 тыс. руб.</a:t>
          </a:r>
          <a:endParaRPr lang="ru-RU" sz="1200" b="1" kern="1200" dirty="0">
            <a:solidFill>
              <a:schemeClr val="tx2"/>
            </a:solidFill>
            <a:latin typeface="Cambria" pitchFamily="18" charset="0"/>
          </a:endParaRPr>
        </a:p>
      </dsp:txBody>
      <dsp:txXfrm>
        <a:off x="1898574" y="1172594"/>
        <a:ext cx="2077675" cy="756653"/>
      </dsp:txXfrm>
    </dsp:sp>
    <dsp:sp modelId="{B69527F5-8E81-43E2-A9B4-4325782DDE5B}">
      <dsp:nvSpPr>
        <dsp:cNvPr id="0" name=""/>
        <dsp:cNvSpPr/>
      </dsp:nvSpPr>
      <dsp:spPr>
        <a:xfrm>
          <a:off x="1898574" y="2023829"/>
          <a:ext cx="2077675" cy="7566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2"/>
              </a:solidFill>
              <a:latin typeface="Cambria" pitchFamily="18" charset="0"/>
            </a:rPr>
            <a:t>Обеспечение доступа к электронным ресурсам </a:t>
          </a:r>
          <a:r>
            <a:rPr lang="ru-RU" sz="1200" kern="1200" dirty="0" smtClean="0">
              <a:solidFill>
                <a:schemeClr val="tx2"/>
              </a:solidFill>
              <a:latin typeface="Cambria" pitchFamily="18" charset="0"/>
            </a:rPr>
            <a:t>и научной </a:t>
          </a:r>
          <a:r>
            <a:rPr lang="ru-RU" sz="1200" kern="1200" dirty="0" smtClean="0">
              <a:solidFill>
                <a:schemeClr val="tx2"/>
              </a:solidFill>
              <a:latin typeface="Cambria" pitchFamily="18" charset="0"/>
            </a:rPr>
            <a:t>информации -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Cambria" pitchFamily="18" charset="0"/>
            </a:rPr>
            <a:t>51 млн. руб.</a:t>
          </a:r>
        </a:p>
      </dsp:txBody>
      <dsp:txXfrm>
        <a:off x="1898574" y="2023829"/>
        <a:ext cx="2077675" cy="75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B4C8680B-BE26-4159-AE75-759DA1559C66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33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098" y="9428533"/>
            <a:ext cx="2944958" cy="49649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CF074A2A-682F-43F1-B749-5147F39A1B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595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081C6-2E60-43CB-8DA5-2B6B45437F02}" type="datetimeFigureOut">
              <a:rPr lang="ru-RU" smtClean="0"/>
              <a:pPr/>
              <a:t>29.01.2015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7092-A7C9-4E10-BA1C-07AC963F9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85" y="243840"/>
            <a:ext cx="8795007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630" y="882376"/>
            <a:ext cx="7476518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370" y="3869635"/>
            <a:ext cx="657703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C89DF7-D3FD-4CC7-8EE5-68350D5232C5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4253" y="3733800"/>
            <a:ext cx="617327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869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0B47D-4C9B-414F-90E5-2D2FB1947E69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820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1" y="762000"/>
            <a:ext cx="1743378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399" y="762000"/>
            <a:ext cx="5573093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033F-B8CC-4801-91CF-39C4A4D59A73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693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7BE1-DB24-4F00-8EB6-D118546F035A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297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962" y="1173575"/>
            <a:ext cx="7476518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669" y="4154520"/>
            <a:ext cx="6577964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D3173-119B-429A-B16B-2F606B483645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6158" y="4020408"/>
            <a:ext cx="617327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7695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399" y="2057399"/>
            <a:ext cx="3566779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1526" y="2057400"/>
            <a:ext cx="3566779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08CF-C195-4387-A66F-B6DE1086B8A1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929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399" y="2001511"/>
            <a:ext cx="3566779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399" y="2721483"/>
            <a:ext cx="3566779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2696" y="1999032"/>
            <a:ext cx="3566779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2696" y="2719322"/>
            <a:ext cx="3566779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EE4F-2ECE-4D68-85C1-8DC7B8E56567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123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5C12-9BC6-46FF-A844-344F6B89E632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262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3FE78-6136-4F94-BBDE-D53872B53BA8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49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399" y="1097280"/>
            <a:ext cx="294945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881" y="1097280"/>
            <a:ext cx="3909739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399" y="2834640"/>
            <a:ext cx="2949452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9995-D341-4248-A6F7-F807625E249B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78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399" y="1097280"/>
            <a:ext cx="2949452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60641" y="1069847"/>
            <a:ext cx="457508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399" y="2834640"/>
            <a:ext cx="2949452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6E35-602A-44A6-A983-344207E98D8C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695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85" y="243840"/>
            <a:ext cx="879500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399" y="609600"/>
            <a:ext cx="7407926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399" y="2057400"/>
            <a:ext cx="7405939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396" y="6223829"/>
            <a:ext cx="1747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59AAD77-F603-482B-AF16-9CDD39D98EF9}" type="datetime1">
              <a:rPr lang="en-US" smtClean="0"/>
              <a:pPr/>
              <a:t>1/29/2015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375" y="6223829"/>
            <a:ext cx="35389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8363" y="6223829"/>
            <a:ext cx="1279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92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4.wmf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P1220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337" y="246491"/>
            <a:ext cx="2410038" cy="3315694"/>
          </a:xfrm>
          <a:prstGeom prst="rect">
            <a:avLst/>
          </a:prstGeom>
        </p:spPr>
      </p:pic>
      <p:pic>
        <p:nvPicPr>
          <p:cNvPr id="32" name="Рисунок 31" descr="www_sfedu_files_bfile_downloadp_file_1260_JPG_p_dir_FOTO_GALLERY_DIR_p_mime_type_image_jpeg_p_name_P01_63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068" y="3353685"/>
            <a:ext cx="1820152" cy="1448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23284" y="222637"/>
            <a:ext cx="4102226" cy="64167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prstDash val="sysDash"/>
          </a:ln>
          <a:effectLst>
            <a:softEdge rad="63500"/>
          </a:effectLst>
        </p:spPr>
        <p:txBody>
          <a:bodyPr tIns="252000" anchor="ctr"/>
          <a:lstStyle/>
          <a:p>
            <a:pPr marL="342900" algn="ctr">
              <a:spcAft>
                <a:spcPts val="0"/>
              </a:spcAft>
              <a:buClr>
                <a:srgbClr val="667A95"/>
              </a:buCl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Отчет об итогах и перспективах научно-инновационной деятельности</a:t>
            </a:r>
          </a:p>
          <a:p>
            <a:pPr marL="342900" indent="-342900" algn="ctr">
              <a:spcBef>
                <a:spcPts val="600"/>
              </a:spcBef>
              <a:spcAft>
                <a:spcPts val="0"/>
              </a:spcAft>
              <a:buClr>
                <a:srgbClr val="667A95"/>
              </a:buClr>
              <a:defRPr/>
            </a:pPr>
            <a:endParaRPr lang="ru-RU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667A95"/>
              </a:buClr>
              <a:buFont typeface="Wingdings" pitchFamily="2" charset="2"/>
              <a:buChar char="v"/>
              <a:defRPr/>
            </a:pPr>
            <a:endParaRPr lang="ru-RU" sz="1400" b="1" dirty="0">
              <a:solidFill>
                <a:srgbClr val="667A95"/>
              </a:solidFill>
              <a:latin typeface="Cambria" pitchFamily="18" charset="0"/>
            </a:endParaRPr>
          </a:p>
          <a:p>
            <a:pPr marL="685800" lvl="1" indent="-228600">
              <a:spcBef>
                <a:spcPts val="600"/>
              </a:spcBef>
              <a:spcAft>
                <a:spcPts val="0"/>
              </a:spcAft>
              <a:buClr>
                <a:srgbClr val="667A95"/>
              </a:buClr>
              <a:buFont typeface="+mj-lt"/>
              <a:buAutoNum type="arabicPeriod"/>
              <a:defRPr/>
            </a:pPr>
            <a:endParaRPr lang="ru-RU" sz="1200" dirty="0">
              <a:solidFill>
                <a:srgbClr val="667A95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5588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42000"/>
            <a:ext cx="9145588" cy="21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29588" y="0"/>
            <a:ext cx="216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40" name="Рисунок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0533" y="394601"/>
            <a:ext cx="1695488" cy="142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365760" y="5277016"/>
            <a:ext cx="3967701" cy="1388165"/>
          </a:xfrm>
        </p:spPr>
        <p:txBody>
          <a:bodyPr>
            <a:normAutofit/>
          </a:bodyPr>
          <a:lstStyle/>
          <a:p>
            <a:pPr indent="-342900">
              <a:lnSpc>
                <a:spcPct val="60000"/>
              </a:lnSpc>
              <a:spcBef>
                <a:spcPts val="0"/>
              </a:spcBef>
              <a:buClr>
                <a:srgbClr val="667A95"/>
              </a:buClr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Cambria" pitchFamily="18" charset="0"/>
              </a:rPr>
              <a:t>Шевченко Инна Константиновна</a:t>
            </a:r>
          </a:p>
          <a:p>
            <a:pPr indent="-342900">
              <a:lnSpc>
                <a:spcPct val="60000"/>
              </a:lnSpc>
              <a:spcBef>
                <a:spcPts val="0"/>
              </a:spcBef>
              <a:buClr>
                <a:srgbClr val="667A95"/>
              </a:buClr>
              <a:defRPr/>
            </a:pPr>
            <a:endParaRPr lang="ru-RU" sz="19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lnSpc>
                <a:spcPct val="60000"/>
              </a:lnSpc>
              <a:spcBef>
                <a:spcPts val="0"/>
              </a:spcBef>
              <a:buClr>
                <a:srgbClr val="667A95"/>
              </a:buClr>
              <a:defRPr/>
            </a:pP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проректор по организации научной и проектно-инновационной деятельности</a:t>
            </a:r>
          </a:p>
          <a:p>
            <a:pPr indent="-342900">
              <a:spcBef>
                <a:spcPts val="0"/>
              </a:spcBef>
              <a:buClr>
                <a:srgbClr val="667A95"/>
              </a:buClr>
              <a:defRPr/>
            </a:pPr>
            <a:endParaRPr lang="ru-RU" sz="1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indent="-342900">
              <a:spcBef>
                <a:spcPts val="0"/>
              </a:spcBef>
              <a:buClr>
                <a:srgbClr val="667A95"/>
              </a:buClr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</a:rPr>
              <a:t>30.01.2015</a:t>
            </a:r>
          </a:p>
          <a:p>
            <a:pPr indent="-342900">
              <a:spcBef>
                <a:spcPts val="0"/>
              </a:spcBef>
              <a:buClr>
                <a:srgbClr val="667A95"/>
              </a:buClr>
              <a:defRPr/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</a:rPr>
              <a:t>г. Ростов-на-Дону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rgbClr val="667A95"/>
              </a:buClr>
              <a:buFont typeface="Wingdings" pitchFamily="2" charset="2"/>
              <a:buChar char="v"/>
              <a:defRPr/>
            </a:pPr>
            <a:endParaRPr lang="ru-RU" sz="1900" b="1" dirty="0" smtClean="0">
              <a:solidFill>
                <a:srgbClr val="667A95"/>
              </a:solidFill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5586" y="222636"/>
            <a:ext cx="2003730" cy="306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976" y="5088835"/>
            <a:ext cx="2076084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d0bbd0b0d0b1d0bed180d0b0d182d0bed180d0b8d18f-d0bdd0b0d0bdd0bed0b4d0b8d0b7d0b0d0b9d0bdd0b0-d181d182d183d0b4d0b5d0bdd182d18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5669" y="4532244"/>
            <a:ext cx="2836415" cy="211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www_sfedu_files_bfile_downloadp_file_1252_JPG_p_dir_FOTO_GALLERY_DIR_p_mime_type_image_jpeg_p_name_P01_62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8069" y="1343770"/>
            <a:ext cx="2301569" cy="1693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Рисунок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7148" y="3299790"/>
            <a:ext cx="1925810" cy="1940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эхо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6188" y="214685"/>
            <a:ext cx="2144513" cy="1129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http://sfedu.ru/pls/rsu/docs/u/U-3328/Folders/image/6a890e6989aa37db228f05ef492076cd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97718" y="2989690"/>
            <a:ext cx="1947793" cy="155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5475" y="260544"/>
            <a:ext cx="782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ФЦП</a:t>
            </a: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«Исследования и разработки по приоритетным направлениям развития научно-технологического комплекса России на 2014-2020 годы»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3759" y="2191457"/>
            <a:ext cx="4046731" cy="1641071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numCol="2" anchor="ctr"/>
          <a:lstStyle/>
          <a:p>
            <a:pPr marL="266700" indent="-182563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 bwMode="auto">
          <a:xfrm>
            <a:off x="214392" y="1749272"/>
            <a:ext cx="4059062" cy="442534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Принципы</a:t>
            </a:r>
            <a:endParaRPr kumimoji="1" lang="ru-RU" alt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425" y="2181715"/>
            <a:ext cx="4014669" cy="1751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err="1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адресность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- поддержка наиболее успешных коллективов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err="1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грантовое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финансирование </a:t>
            </a:r>
            <a:endParaRPr lang="ru-RU" sz="1400" dirty="0" smtClean="0">
              <a:solidFill>
                <a:schemeClr val="tx2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приоритет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 научная сторона проекта</a:t>
            </a: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контроль достижения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результатов, включая публичное освещение результатов</a:t>
            </a:r>
            <a:endParaRPr lang="ru-RU" sz="1400" dirty="0" smtClean="0">
              <a:solidFill>
                <a:schemeClr val="tx2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финансовый контроль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241740" y="1167706"/>
            <a:ext cx="6500966" cy="55772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400" dirty="0" smtClean="0">
                <a:latin typeface="Cambria" pitchFamily="18" charset="0"/>
                <a:cs typeface="Times New Roman" pitchFamily="18" charset="0"/>
              </a:rPr>
              <a:t>Направления реализации соответствуют </a:t>
            </a:r>
            <a:r>
              <a:rPr lang="ru-RU" alt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приоритетным направлениям развития науки, технологий и техники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22637" y="3979112"/>
            <a:ext cx="4023360" cy="235068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259937" y="4427532"/>
            <a:ext cx="152608" cy="161448"/>
            <a:chOff x="2928" y="2208"/>
            <a:chExt cx="263" cy="263"/>
          </a:xfrm>
        </p:grpSpPr>
        <p:sp>
          <p:nvSpPr>
            <p:cNvPr id="17" name="Oval 40"/>
            <p:cNvSpPr>
              <a:spLocks noChangeArrowheads="1"/>
            </p:cNvSpPr>
            <p:nvPr/>
          </p:nvSpPr>
          <p:spPr bwMode="gray">
            <a:xfrm>
              <a:off x="2928" y="2208"/>
              <a:ext cx="263" cy="26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18" name="Oval 41"/>
            <p:cNvSpPr>
              <a:spLocks noChangeArrowheads="1"/>
            </p:cNvSpPr>
            <p:nvPr/>
          </p:nvSpPr>
          <p:spPr bwMode="gray">
            <a:xfrm>
              <a:off x="2949" y="2231"/>
              <a:ext cx="219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grpSp>
        <p:nvGrpSpPr>
          <p:cNvPr id="19" name="Group 42"/>
          <p:cNvGrpSpPr>
            <a:grpSpLocks/>
          </p:cNvGrpSpPr>
          <p:nvPr/>
        </p:nvGrpSpPr>
        <p:grpSpPr bwMode="auto">
          <a:xfrm>
            <a:off x="248704" y="4902692"/>
            <a:ext cx="152608" cy="161448"/>
            <a:chOff x="2928" y="2208"/>
            <a:chExt cx="263" cy="263"/>
          </a:xfrm>
        </p:grpSpPr>
        <p:sp>
          <p:nvSpPr>
            <p:cNvPr id="20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3" cy="26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21" name="Oval 44"/>
            <p:cNvSpPr>
              <a:spLocks noChangeArrowheads="1"/>
            </p:cNvSpPr>
            <p:nvPr/>
          </p:nvSpPr>
          <p:spPr bwMode="gray">
            <a:xfrm>
              <a:off x="2949" y="2231"/>
              <a:ext cx="219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215660" y="5605604"/>
            <a:ext cx="152608" cy="160031"/>
            <a:chOff x="2928" y="2209"/>
            <a:chExt cx="263" cy="260"/>
          </a:xfrm>
        </p:grpSpPr>
        <p:sp>
          <p:nvSpPr>
            <p:cNvPr id="23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24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06973" y="4382069"/>
            <a:ext cx="3449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наличие индустриального партнера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8468" y="4224718"/>
            <a:ext cx="2633359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Изменения (2014 год)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3102" y="47722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включение технологических платформ в перечень инициаторов прикладных научных исследований и разработок </a:t>
            </a:r>
            <a:endParaRPr lang="ru-RU" sz="1200" dirty="0" smtClean="0">
              <a:solidFill>
                <a:schemeClr val="tx2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3347" y="55276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увеличение внебюджетного </a:t>
            </a:r>
            <a:r>
              <a:rPr lang="ru-RU" altLang="ru-RU" sz="1200" dirty="0" err="1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проектов с 10% до 20% </a:t>
            </a:r>
          </a:p>
          <a:p>
            <a:r>
              <a:rPr lang="ru-RU" alt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от общего объема финансирования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46" y="1757238"/>
            <a:ext cx="4389120" cy="360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ятиугольник 29"/>
          <p:cNvSpPr/>
          <p:nvPr/>
        </p:nvSpPr>
        <p:spPr>
          <a:xfrm>
            <a:off x="4635610" y="5406880"/>
            <a:ext cx="4198289" cy="10654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latin typeface="Cambria" pitchFamily="18" charset="0"/>
              </a:rPr>
              <a:t>Около </a:t>
            </a:r>
            <a:r>
              <a:rPr lang="ru-RU" sz="1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50%</a:t>
            </a:r>
            <a:r>
              <a:rPr lang="ru-RU" sz="15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500" dirty="0" smtClean="0">
                <a:latin typeface="Cambria" pitchFamily="18" charset="0"/>
              </a:rPr>
              <a:t>мероприятий Программы предполагают формирование </a:t>
            </a:r>
            <a:r>
              <a:rPr lang="ru-RU" sz="1500" dirty="0" err="1" smtClean="0">
                <a:latin typeface="Cambria" pitchFamily="18" charset="0"/>
              </a:rPr>
              <a:t>задельных</a:t>
            </a:r>
            <a:r>
              <a:rPr lang="ru-RU" sz="1500" dirty="0" smtClean="0">
                <a:latin typeface="Cambria" pitchFamily="18" charset="0"/>
              </a:rPr>
              <a:t> тематик и конкурсных лотов на </a:t>
            </a:r>
            <a:r>
              <a:rPr lang="ru-RU" sz="1500" dirty="0" smtClean="0">
                <a:latin typeface="Cambria" pitchFamily="18" charset="0"/>
              </a:rPr>
              <a:t>основе </a:t>
            </a:r>
            <a:r>
              <a:rPr lang="ru-RU" sz="15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инициативных предложений</a:t>
            </a:r>
            <a:endParaRPr lang="ru-RU" sz="1500" b="1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2056353" y="4017553"/>
            <a:ext cx="4895237" cy="406411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19" y="620204"/>
            <a:ext cx="4184744" cy="283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23" y="276447"/>
            <a:ext cx="7820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Федеральные целевые программы, 2014 год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6977" y="612250"/>
            <a:ext cx="8770648" cy="6033134"/>
            <a:chOff x="1632" y="843"/>
            <a:chExt cx="4526" cy="2482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12" y="846"/>
              <a:ext cx="4446" cy="2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>
              <a:off x="2051" y="2105"/>
              <a:ext cx="671" cy="556"/>
            </a:xfrm>
            <a:custGeom>
              <a:avLst/>
              <a:gdLst>
                <a:gd name="T0" fmla="*/ 87 w 950"/>
                <a:gd name="T1" fmla="*/ 156 h 783"/>
                <a:gd name="T2" fmla="*/ 83 w 950"/>
                <a:gd name="T3" fmla="*/ 129 h 783"/>
                <a:gd name="T4" fmla="*/ 100 w 950"/>
                <a:gd name="T5" fmla="*/ 80 h 783"/>
                <a:gd name="T6" fmla="*/ 131 w 950"/>
                <a:gd name="T7" fmla="*/ 55 h 783"/>
                <a:gd name="T8" fmla="*/ 156 w 950"/>
                <a:gd name="T9" fmla="*/ 53 h 783"/>
                <a:gd name="T10" fmla="*/ 174 w 950"/>
                <a:gd name="T11" fmla="*/ 38 h 783"/>
                <a:gd name="T12" fmla="*/ 182 w 950"/>
                <a:gd name="T13" fmla="*/ 9 h 783"/>
                <a:gd name="T14" fmla="*/ 203 w 950"/>
                <a:gd name="T15" fmla="*/ 15 h 783"/>
                <a:gd name="T16" fmla="*/ 232 w 950"/>
                <a:gd name="T17" fmla="*/ 20 h 783"/>
                <a:gd name="T18" fmla="*/ 261 w 950"/>
                <a:gd name="T19" fmla="*/ 33 h 783"/>
                <a:gd name="T20" fmla="*/ 288 w 950"/>
                <a:gd name="T21" fmla="*/ 28 h 783"/>
                <a:gd name="T22" fmla="*/ 312 w 950"/>
                <a:gd name="T23" fmla="*/ 25 h 783"/>
                <a:gd name="T24" fmla="*/ 330 w 950"/>
                <a:gd name="T25" fmla="*/ 40 h 783"/>
                <a:gd name="T26" fmla="*/ 347 w 950"/>
                <a:gd name="T27" fmla="*/ 43 h 783"/>
                <a:gd name="T28" fmla="*/ 374 w 950"/>
                <a:gd name="T29" fmla="*/ 57 h 783"/>
                <a:gd name="T30" fmla="*/ 398 w 950"/>
                <a:gd name="T31" fmla="*/ 61 h 783"/>
                <a:gd name="T32" fmla="*/ 405 w 950"/>
                <a:gd name="T33" fmla="*/ 89 h 783"/>
                <a:gd name="T34" fmla="*/ 433 w 950"/>
                <a:gd name="T35" fmla="*/ 94 h 783"/>
                <a:gd name="T36" fmla="*/ 470 w 950"/>
                <a:gd name="T37" fmla="*/ 112 h 783"/>
                <a:gd name="T38" fmla="*/ 501 w 950"/>
                <a:gd name="T39" fmla="*/ 149 h 783"/>
                <a:gd name="T40" fmla="*/ 546 w 950"/>
                <a:gd name="T41" fmla="*/ 145 h 783"/>
                <a:gd name="T42" fmla="*/ 586 w 950"/>
                <a:gd name="T43" fmla="*/ 181 h 783"/>
                <a:gd name="T44" fmla="*/ 626 w 950"/>
                <a:gd name="T45" fmla="*/ 221 h 783"/>
                <a:gd name="T46" fmla="*/ 655 w 950"/>
                <a:gd name="T47" fmla="*/ 205 h 783"/>
                <a:gd name="T48" fmla="*/ 660 w 950"/>
                <a:gd name="T49" fmla="*/ 261 h 783"/>
                <a:gd name="T50" fmla="*/ 627 w 950"/>
                <a:gd name="T51" fmla="*/ 263 h 783"/>
                <a:gd name="T52" fmla="*/ 595 w 950"/>
                <a:gd name="T53" fmla="*/ 275 h 783"/>
                <a:gd name="T54" fmla="*/ 569 w 950"/>
                <a:gd name="T55" fmla="*/ 256 h 783"/>
                <a:gd name="T56" fmla="*/ 529 w 950"/>
                <a:gd name="T57" fmla="*/ 269 h 783"/>
                <a:gd name="T58" fmla="*/ 494 w 950"/>
                <a:gd name="T59" fmla="*/ 279 h 783"/>
                <a:gd name="T60" fmla="*/ 463 w 950"/>
                <a:gd name="T61" fmla="*/ 277 h 783"/>
                <a:gd name="T62" fmla="*/ 432 w 950"/>
                <a:gd name="T63" fmla="*/ 302 h 783"/>
                <a:gd name="T64" fmla="*/ 396 w 950"/>
                <a:gd name="T65" fmla="*/ 318 h 783"/>
                <a:gd name="T66" fmla="*/ 376 w 950"/>
                <a:gd name="T67" fmla="*/ 341 h 783"/>
                <a:gd name="T68" fmla="*/ 387 w 950"/>
                <a:gd name="T69" fmla="*/ 356 h 783"/>
                <a:gd name="T70" fmla="*/ 375 w 950"/>
                <a:gd name="T71" fmla="*/ 371 h 783"/>
                <a:gd name="T72" fmla="*/ 357 w 950"/>
                <a:gd name="T73" fmla="*/ 382 h 783"/>
                <a:gd name="T74" fmla="*/ 343 w 950"/>
                <a:gd name="T75" fmla="*/ 399 h 783"/>
                <a:gd name="T76" fmla="*/ 322 w 950"/>
                <a:gd name="T77" fmla="*/ 411 h 783"/>
                <a:gd name="T78" fmla="*/ 328 w 950"/>
                <a:gd name="T79" fmla="*/ 450 h 783"/>
                <a:gd name="T80" fmla="*/ 311 w 950"/>
                <a:gd name="T81" fmla="*/ 479 h 783"/>
                <a:gd name="T82" fmla="*/ 278 w 950"/>
                <a:gd name="T83" fmla="*/ 501 h 783"/>
                <a:gd name="T84" fmla="*/ 268 w 950"/>
                <a:gd name="T85" fmla="*/ 519 h 783"/>
                <a:gd name="T86" fmla="*/ 239 w 950"/>
                <a:gd name="T87" fmla="*/ 518 h 783"/>
                <a:gd name="T88" fmla="*/ 217 w 950"/>
                <a:gd name="T89" fmla="*/ 518 h 783"/>
                <a:gd name="T90" fmla="*/ 177 w 950"/>
                <a:gd name="T91" fmla="*/ 550 h 783"/>
                <a:gd name="T92" fmla="*/ 143 w 950"/>
                <a:gd name="T93" fmla="*/ 556 h 783"/>
                <a:gd name="T94" fmla="*/ 126 w 950"/>
                <a:gd name="T95" fmla="*/ 541 h 783"/>
                <a:gd name="T96" fmla="*/ 109 w 950"/>
                <a:gd name="T97" fmla="*/ 516 h 783"/>
                <a:gd name="T98" fmla="*/ 95 w 950"/>
                <a:gd name="T99" fmla="*/ 488 h 783"/>
                <a:gd name="T100" fmla="*/ 78 w 950"/>
                <a:gd name="T101" fmla="*/ 454 h 783"/>
                <a:gd name="T102" fmla="*/ 45 w 950"/>
                <a:gd name="T103" fmla="*/ 412 h 783"/>
                <a:gd name="T104" fmla="*/ 27 w 950"/>
                <a:gd name="T105" fmla="*/ 378 h 783"/>
                <a:gd name="T106" fmla="*/ 42 w 950"/>
                <a:gd name="T107" fmla="*/ 339 h 783"/>
                <a:gd name="T108" fmla="*/ 35 w 950"/>
                <a:gd name="T109" fmla="*/ 307 h 783"/>
                <a:gd name="T110" fmla="*/ 53 w 950"/>
                <a:gd name="T111" fmla="*/ 292 h 783"/>
                <a:gd name="T112" fmla="*/ 54 w 950"/>
                <a:gd name="T113" fmla="*/ 249 h 783"/>
                <a:gd name="T114" fmla="*/ 28 w 950"/>
                <a:gd name="T115" fmla="*/ 231 h 783"/>
                <a:gd name="T116" fmla="*/ 6 w 950"/>
                <a:gd name="T117" fmla="*/ 224 h 783"/>
                <a:gd name="T118" fmla="*/ 19 w 950"/>
                <a:gd name="T119" fmla="*/ 189 h 783"/>
                <a:gd name="T120" fmla="*/ 42 w 950"/>
                <a:gd name="T121" fmla="*/ 165 h 783"/>
                <a:gd name="T122" fmla="*/ 66 w 950"/>
                <a:gd name="T123" fmla="*/ 189 h 7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50"/>
                <a:gd name="T187" fmla="*/ 0 h 783"/>
                <a:gd name="T188" fmla="*/ 950 w 950"/>
                <a:gd name="T189" fmla="*/ 783 h 7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50" h="783">
                  <a:moveTo>
                    <a:pt x="113" y="260"/>
                  </a:moveTo>
                  <a:cubicBezTo>
                    <a:pt x="117" y="241"/>
                    <a:pt x="117" y="241"/>
                    <a:pt x="117" y="241"/>
                  </a:cubicBezTo>
                  <a:cubicBezTo>
                    <a:pt x="123" y="220"/>
                    <a:pt x="123" y="220"/>
                    <a:pt x="123" y="220"/>
                  </a:cubicBezTo>
                  <a:cubicBezTo>
                    <a:pt x="109" y="205"/>
                    <a:pt x="109" y="205"/>
                    <a:pt x="109" y="205"/>
                  </a:cubicBezTo>
                  <a:cubicBezTo>
                    <a:pt x="118" y="199"/>
                    <a:pt x="118" y="199"/>
                    <a:pt x="118" y="199"/>
                  </a:cubicBezTo>
                  <a:cubicBezTo>
                    <a:pt x="117" y="182"/>
                    <a:pt x="117" y="182"/>
                    <a:pt x="117" y="18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86" y="77"/>
                    <a:pt x="186" y="77"/>
                    <a:pt x="186" y="77"/>
                  </a:cubicBezTo>
                  <a:cubicBezTo>
                    <a:pt x="203" y="75"/>
                    <a:pt x="203" y="75"/>
                    <a:pt x="203" y="75"/>
                  </a:cubicBezTo>
                  <a:cubicBezTo>
                    <a:pt x="216" y="91"/>
                    <a:pt x="216" y="91"/>
                    <a:pt x="216" y="91"/>
                  </a:cubicBezTo>
                  <a:cubicBezTo>
                    <a:pt x="221" y="75"/>
                    <a:pt x="221" y="75"/>
                    <a:pt x="221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41" y="65"/>
                    <a:pt x="241" y="65"/>
                    <a:pt x="241" y="65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8" y="33"/>
                    <a:pt x="248" y="33"/>
                    <a:pt x="248" y="33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58" y="12"/>
                    <a:pt x="258" y="12"/>
                    <a:pt x="258" y="12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9" y="12"/>
                    <a:pt x="279" y="12"/>
                    <a:pt x="279" y="12"/>
                  </a:cubicBezTo>
                  <a:cubicBezTo>
                    <a:pt x="288" y="21"/>
                    <a:pt x="288" y="21"/>
                    <a:pt x="288" y="21"/>
                  </a:cubicBezTo>
                  <a:cubicBezTo>
                    <a:pt x="304" y="21"/>
                    <a:pt x="304" y="21"/>
                    <a:pt x="304" y="21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28" y="28"/>
                    <a:pt x="328" y="28"/>
                    <a:pt x="328" y="28"/>
                  </a:cubicBezTo>
                  <a:cubicBezTo>
                    <a:pt x="339" y="35"/>
                    <a:pt x="339" y="35"/>
                    <a:pt x="339" y="35"/>
                  </a:cubicBezTo>
                  <a:cubicBezTo>
                    <a:pt x="359" y="35"/>
                    <a:pt x="359" y="35"/>
                    <a:pt x="359" y="35"/>
                  </a:cubicBezTo>
                  <a:cubicBezTo>
                    <a:pt x="370" y="46"/>
                    <a:pt x="370" y="46"/>
                    <a:pt x="370" y="46"/>
                  </a:cubicBezTo>
                  <a:cubicBezTo>
                    <a:pt x="384" y="48"/>
                    <a:pt x="384" y="48"/>
                    <a:pt x="384" y="48"/>
                  </a:cubicBezTo>
                  <a:cubicBezTo>
                    <a:pt x="392" y="40"/>
                    <a:pt x="392" y="40"/>
                    <a:pt x="392" y="40"/>
                  </a:cubicBezTo>
                  <a:cubicBezTo>
                    <a:pt x="408" y="40"/>
                    <a:pt x="408" y="40"/>
                    <a:pt x="408" y="40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31" y="29"/>
                    <a:pt x="431" y="29"/>
                    <a:pt x="431" y="29"/>
                  </a:cubicBezTo>
                  <a:cubicBezTo>
                    <a:pt x="442" y="35"/>
                    <a:pt x="442" y="35"/>
                    <a:pt x="442" y="35"/>
                  </a:cubicBezTo>
                  <a:cubicBezTo>
                    <a:pt x="442" y="35"/>
                    <a:pt x="447" y="42"/>
                    <a:pt x="450" y="42"/>
                  </a:cubicBezTo>
                  <a:cubicBezTo>
                    <a:pt x="453" y="42"/>
                    <a:pt x="453" y="56"/>
                    <a:pt x="453" y="56"/>
                  </a:cubicBezTo>
                  <a:cubicBezTo>
                    <a:pt x="467" y="56"/>
                    <a:pt x="467" y="56"/>
                    <a:pt x="467" y="56"/>
                  </a:cubicBezTo>
                  <a:cubicBezTo>
                    <a:pt x="476" y="68"/>
                    <a:pt x="476" y="68"/>
                    <a:pt x="476" y="68"/>
                  </a:cubicBezTo>
                  <a:cubicBezTo>
                    <a:pt x="489" y="68"/>
                    <a:pt x="489" y="68"/>
                    <a:pt x="489" y="68"/>
                  </a:cubicBezTo>
                  <a:cubicBezTo>
                    <a:pt x="491" y="60"/>
                    <a:pt x="491" y="60"/>
                    <a:pt x="491" y="60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499" y="68"/>
                    <a:pt x="513" y="74"/>
                    <a:pt x="515" y="74"/>
                  </a:cubicBezTo>
                  <a:cubicBezTo>
                    <a:pt x="518" y="74"/>
                    <a:pt x="529" y="80"/>
                    <a:pt x="529" y="80"/>
                  </a:cubicBezTo>
                  <a:cubicBezTo>
                    <a:pt x="538" y="85"/>
                    <a:pt x="538" y="85"/>
                    <a:pt x="538" y="85"/>
                  </a:cubicBezTo>
                  <a:cubicBezTo>
                    <a:pt x="549" y="90"/>
                    <a:pt x="549" y="90"/>
                    <a:pt x="549" y="90"/>
                  </a:cubicBezTo>
                  <a:cubicBezTo>
                    <a:pt x="564" y="86"/>
                    <a:pt x="564" y="86"/>
                    <a:pt x="564" y="86"/>
                  </a:cubicBezTo>
                  <a:cubicBezTo>
                    <a:pt x="578" y="91"/>
                    <a:pt x="578" y="91"/>
                    <a:pt x="578" y="91"/>
                  </a:cubicBezTo>
                  <a:cubicBezTo>
                    <a:pt x="573" y="107"/>
                    <a:pt x="573" y="107"/>
                    <a:pt x="573" y="107"/>
                  </a:cubicBezTo>
                  <a:cubicBezTo>
                    <a:pt x="573" y="126"/>
                    <a:pt x="573" y="126"/>
                    <a:pt x="573" y="126"/>
                  </a:cubicBezTo>
                  <a:cubicBezTo>
                    <a:pt x="585" y="124"/>
                    <a:pt x="585" y="124"/>
                    <a:pt x="585" y="124"/>
                  </a:cubicBezTo>
                  <a:cubicBezTo>
                    <a:pt x="603" y="123"/>
                    <a:pt x="603" y="123"/>
                    <a:pt x="603" y="123"/>
                  </a:cubicBezTo>
                  <a:cubicBezTo>
                    <a:pt x="613" y="133"/>
                    <a:pt x="613" y="133"/>
                    <a:pt x="613" y="133"/>
                  </a:cubicBezTo>
                  <a:cubicBezTo>
                    <a:pt x="637" y="149"/>
                    <a:pt x="637" y="149"/>
                    <a:pt x="637" y="149"/>
                  </a:cubicBezTo>
                  <a:cubicBezTo>
                    <a:pt x="647" y="140"/>
                    <a:pt x="647" y="140"/>
                    <a:pt x="647" y="140"/>
                  </a:cubicBezTo>
                  <a:cubicBezTo>
                    <a:pt x="665" y="158"/>
                    <a:pt x="665" y="158"/>
                    <a:pt x="665" y="158"/>
                  </a:cubicBezTo>
                  <a:cubicBezTo>
                    <a:pt x="665" y="196"/>
                    <a:pt x="665" y="196"/>
                    <a:pt x="665" y="196"/>
                  </a:cubicBezTo>
                  <a:cubicBezTo>
                    <a:pt x="688" y="219"/>
                    <a:pt x="688" y="219"/>
                    <a:pt x="688" y="219"/>
                  </a:cubicBezTo>
                  <a:cubicBezTo>
                    <a:pt x="709" y="210"/>
                    <a:pt x="709" y="210"/>
                    <a:pt x="709" y="210"/>
                  </a:cubicBezTo>
                  <a:cubicBezTo>
                    <a:pt x="733" y="204"/>
                    <a:pt x="733" y="204"/>
                    <a:pt x="733" y="204"/>
                  </a:cubicBezTo>
                  <a:cubicBezTo>
                    <a:pt x="754" y="213"/>
                    <a:pt x="754" y="213"/>
                    <a:pt x="754" y="213"/>
                  </a:cubicBezTo>
                  <a:cubicBezTo>
                    <a:pt x="773" y="204"/>
                    <a:pt x="773" y="204"/>
                    <a:pt x="773" y="204"/>
                  </a:cubicBezTo>
                  <a:cubicBezTo>
                    <a:pt x="786" y="231"/>
                    <a:pt x="786" y="231"/>
                    <a:pt x="786" y="231"/>
                  </a:cubicBezTo>
                  <a:cubicBezTo>
                    <a:pt x="811" y="236"/>
                    <a:pt x="811" y="236"/>
                    <a:pt x="811" y="236"/>
                  </a:cubicBezTo>
                  <a:cubicBezTo>
                    <a:pt x="830" y="255"/>
                    <a:pt x="830" y="255"/>
                    <a:pt x="830" y="255"/>
                  </a:cubicBezTo>
                  <a:cubicBezTo>
                    <a:pt x="837" y="273"/>
                    <a:pt x="837" y="273"/>
                    <a:pt x="837" y="273"/>
                  </a:cubicBezTo>
                  <a:cubicBezTo>
                    <a:pt x="872" y="292"/>
                    <a:pt x="872" y="292"/>
                    <a:pt x="872" y="292"/>
                  </a:cubicBezTo>
                  <a:cubicBezTo>
                    <a:pt x="886" y="311"/>
                    <a:pt x="886" y="311"/>
                    <a:pt x="886" y="311"/>
                  </a:cubicBezTo>
                  <a:cubicBezTo>
                    <a:pt x="894" y="302"/>
                    <a:pt x="894" y="302"/>
                    <a:pt x="894" y="302"/>
                  </a:cubicBezTo>
                  <a:cubicBezTo>
                    <a:pt x="916" y="307"/>
                    <a:pt x="916" y="307"/>
                    <a:pt x="916" y="307"/>
                  </a:cubicBezTo>
                  <a:cubicBezTo>
                    <a:pt x="927" y="289"/>
                    <a:pt x="927" y="289"/>
                    <a:pt x="927" y="289"/>
                  </a:cubicBezTo>
                  <a:cubicBezTo>
                    <a:pt x="950" y="309"/>
                    <a:pt x="950" y="309"/>
                    <a:pt x="950" y="309"/>
                  </a:cubicBezTo>
                  <a:cubicBezTo>
                    <a:pt x="938" y="322"/>
                    <a:pt x="938" y="322"/>
                    <a:pt x="938" y="322"/>
                  </a:cubicBezTo>
                  <a:cubicBezTo>
                    <a:pt x="935" y="368"/>
                    <a:pt x="935" y="368"/>
                    <a:pt x="935" y="368"/>
                  </a:cubicBezTo>
                  <a:cubicBezTo>
                    <a:pt x="908" y="368"/>
                    <a:pt x="908" y="368"/>
                    <a:pt x="908" y="368"/>
                  </a:cubicBezTo>
                  <a:cubicBezTo>
                    <a:pt x="897" y="380"/>
                    <a:pt x="897" y="380"/>
                    <a:pt x="897" y="380"/>
                  </a:cubicBezTo>
                  <a:cubicBezTo>
                    <a:pt x="887" y="370"/>
                    <a:pt x="887" y="370"/>
                    <a:pt x="887" y="370"/>
                  </a:cubicBezTo>
                  <a:cubicBezTo>
                    <a:pt x="863" y="378"/>
                    <a:pt x="863" y="378"/>
                    <a:pt x="863" y="378"/>
                  </a:cubicBezTo>
                  <a:cubicBezTo>
                    <a:pt x="848" y="393"/>
                    <a:pt x="848" y="393"/>
                    <a:pt x="848" y="393"/>
                  </a:cubicBezTo>
                  <a:cubicBezTo>
                    <a:pt x="842" y="387"/>
                    <a:pt x="842" y="387"/>
                    <a:pt x="842" y="387"/>
                  </a:cubicBezTo>
                  <a:cubicBezTo>
                    <a:pt x="824" y="387"/>
                    <a:pt x="824" y="387"/>
                    <a:pt x="824" y="387"/>
                  </a:cubicBezTo>
                  <a:cubicBezTo>
                    <a:pt x="813" y="376"/>
                    <a:pt x="813" y="376"/>
                    <a:pt x="813" y="376"/>
                  </a:cubicBezTo>
                  <a:cubicBezTo>
                    <a:pt x="806" y="360"/>
                    <a:pt x="806" y="360"/>
                    <a:pt x="806" y="360"/>
                  </a:cubicBezTo>
                  <a:cubicBezTo>
                    <a:pt x="789" y="360"/>
                    <a:pt x="789" y="360"/>
                    <a:pt x="789" y="360"/>
                  </a:cubicBezTo>
                  <a:cubicBezTo>
                    <a:pt x="778" y="371"/>
                    <a:pt x="778" y="371"/>
                    <a:pt x="778" y="371"/>
                  </a:cubicBezTo>
                  <a:cubicBezTo>
                    <a:pt x="749" y="379"/>
                    <a:pt x="749" y="379"/>
                    <a:pt x="749" y="379"/>
                  </a:cubicBezTo>
                  <a:cubicBezTo>
                    <a:pt x="726" y="373"/>
                    <a:pt x="726" y="373"/>
                    <a:pt x="726" y="373"/>
                  </a:cubicBezTo>
                  <a:cubicBezTo>
                    <a:pt x="706" y="373"/>
                    <a:pt x="706" y="373"/>
                    <a:pt x="706" y="373"/>
                  </a:cubicBezTo>
                  <a:cubicBezTo>
                    <a:pt x="699" y="393"/>
                    <a:pt x="699" y="393"/>
                    <a:pt x="699" y="393"/>
                  </a:cubicBezTo>
                  <a:cubicBezTo>
                    <a:pt x="679" y="393"/>
                    <a:pt x="679" y="393"/>
                    <a:pt x="679" y="393"/>
                  </a:cubicBezTo>
                  <a:cubicBezTo>
                    <a:pt x="666" y="379"/>
                    <a:pt x="666" y="379"/>
                    <a:pt x="666" y="379"/>
                  </a:cubicBezTo>
                  <a:cubicBezTo>
                    <a:pt x="655" y="390"/>
                    <a:pt x="655" y="390"/>
                    <a:pt x="655" y="390"/>
                  </a:cubicBezTo>
                  <a:cubicBezTo>
                    <a:pt x="650" y="411"/>
                    <a:pt x="650" y="411"/>
                    <a:pt x="650" y="411"/>
                  </a:cubicBezTo>
                  <a:cubicBezTo>
                    <a:pt x="637" y="423"/>
                    <a:pt x="637" y="423"/>
                    <a:pt x="637" y="423"/>
                  </a:cubicBezTo>
                  <a:cubicBezTo>
                    <a:pt x="612" y="426"/>
                    <a:pt x="612" y="426"/>
                    <a:pt x="612" y="426"/>
                  </a:cubicBezTo>
                  <a:cubicBezTo>
                    <a:pt x="591" y="433"/>
                    <a:pt x="591" y="433"/>
                    <a:pt x="591" y="433"/>
                  </a:cubicBezTo>
                  <a:cubicBezTo>
                    <a:pt x="572" y="436"/>
                    <a:pt x="572" y="436"/>
                    <a:pt x="572" y="436"/>
                  </a:cubicBezTo>
                  <a:cubicBezTo>
                    <a:pt x="560" y="448"/>
                    <a:pt x="560" y="448"/>
                    <a:pt x="560" y="448"/>
                  </a:cubicBezTo>
                  <a:cubicBezTo>
                    <a:pt x="544" y="451"/>
                    <a:pt x="544" y="451"/>
                    <a:pt x="544" y="451"/>
                  </a:cubicBezTo>
                  <a:cubicBezTo>
                    <a:pt x="533" y="462"/>
                    <a:pt x="533" y="462"/>
                    <a:pt x="533" y="462"/>
                  </a:cubicBezTo>
                  <a:cubicBezTo>
                    <a:pt x="533" y="480"/>
                    <a:pt x="533" y="480"/>
                    <a:pt x="533" y="480"/>
                  </a:cubicBezTo>
                  <a:cubicBezTo>
                    <a:pt x="542" y="486"/>
                    <a:pt x="542" y="486"/>
                    <a:pt x="542" y="486"/>
                  </a:cubicBezTo>
                  <a:cubicBezTo>
                    <a:pt x="548" y="493"/>
                    <a:pt x="548" y="493"/>
                    <a:pt x="548" y="493"/>
                  </a:cubicBezTo>
                  <a:cubicBezTo>
                    <a:pt x="548" y="502"/>
                    <a:pt x="548" y="502"/>
                    <a:pt x="548" y="502"/>
                  </a:cubicBezTo>
                  <a:cubicBezTo>
                    <a:pt x="552" y="511"/>
                    <a:pt x="552" y="511"/>
                    <a:pt x="552" y="511"/>
                  </a:cubicBezTo>
                  <a:cubicBezTo>
                    <a:pt x="542" y="520"/>
                    <a:pt x="542" y="520"/>
                    <a:pt x="542" y="520"/>
                  </a:cubicBezTo>
                  <a:cubicBezTo>
                    <a:pt x="531" y="523"/>
                    <a:pt x="531" y="523"/>
                    <a:pt x="531" y="523"/>
                  </a:cubicBezTo>
                  <a:cubicBezTo>
                    <a:pt x="525" y="529"/>
                    <a:pt x="525" y="529"/>
                    <a:pt x="525" y="529"/>
                  </a:cubicBezTo>
                  <a:cubicBezTo>
                    <a:pt x="516" y="538"/>
                    <a:pt x="516" y="538"/>
                    <a:pt x="516" y="538"/>
                  </a:cubicBezTo>
                  <a:cubicBezTo>
                    <a:pt x="505" y="538"/>
                    <a:pt x="505" y="538"/>
                    <a:pt x="505" y="538"/>
                  </a:cubicBezTo>
                  <a:cubicBezTo>
                    <a:pt x="505" y="546"/>
                    <a:pt x="505" y="546"/>
                    <a:pt x="505" y="546"/>
                  </a:cubicBezTo>
                  <a:cubicBezTo>
                    <a:pt x="496" y="554"/>
                    <a:pt x="496" y="554"/>
                    <a:pt x="496" y="554"/>
                  </a:cubicBezTo>
                  <a:cubicBezTo>
                    <a:pt x="485" y="562"/>
                    <a:pt x="485" y="562"/>
                    <a:pt x="485" y="562"/>
                  </a:cubicBezTo>
                  <a:cubicBezTo>
                    <a:pt x="476" y="558"/>
                    <a:pt x="476" y="558"/>
                    <a:pt x="476" y="558"/>
                  </a:cubicBezTo>
                  <a:cubicBezTo>
                    <a:pt x="465" y="570"/>
                    <a:pt x="465" y="570"/>
                    <a:pt x="465" y="570"/>
                  </a:cubicBezTo>
                  <a:cubicBezTo>
                    <a:pt x="456" y="579"/>
                    <a:pt x="456" y="579"/>
                    <a:pt x="456" y="579"/>
                  </a:cubicBezTo>
                  <a:cubicBezTo>
                    <a:pt x="459" y="594"/>
                    <a:pt x="459" y="594"/>
                    <a:pt x="459" y="594"/>
                  </a:cubicBezTo>
                  <a:cubicBezTo>
                    <a:pt x="456" y="620"/>
                    <a:pt x="456" y="620"/>
                    <a:pt x="456" y="620"/>
                  </a:cubicBezTo>
                  <a:cubicBezTo>
                    <a:pt x="464" y="634"/>
                    <a:pt x="464" y="634"/>
                    <a:pt x="464" y="634"/>
                  </a:cubicBezTo>
                  <a:cubicBezTo>
                    <a:pt x="462" y="664"/>
                    <a:pt x="462" y="664"/>
                    <a:pt x="462" y="664"/>
                  </a:cubicBezTo>
                  <a:cubicBezTo>
                    <a:pt x="445" y="664"/>
                    <a:pt x="445" y="664"/>
                    <a:pt x="445" y="664"/>
                  </a:cubicBezTo>
                  <a:cubicBezTo>
                    <a:pt x="440" y="674"/>
                    <a:pt x="440" y="674"/>
                    <a:pt x="440" y="674"/>
                  </a:cubicBezTo>
                  <a:cubicBezTo>
                    <a:pt x="421" y="686"/>
                    <a:pt x="421" y="686"/>
                    <a:pt x="421" y="686"/>
                  </a:cubicBezTo>
                  <a:cubicBezTo>
                    <a:pt x="404" y="695"/>
                    <a:pt x="404" y="695"/>
                    <a:pt x="404" y="695"/>
                  </a:cubicBezTo>
                  <a:cubicBezTo>
                    <a:pt x="394" y="705"/>
                    <a:pt x="394" y="705"/>
                    <a:pt x="394" y="705"/>
                  </a:cubicBezTo>
                  <a:cubicBezTo>
                    <a:pt x="385" y="705"/>
                    <a:pt x="385" y="705"/>
                    <a:pt x="385" y="705"/>
                  </a:cubicBezTo>
                  <a:cubicBezTo>
                    <a:pt x="372" y="711"/>
                    <a:pt x="372" y="711"/>
                    <a:pt x="372" y="711"/>
                  </a:cubicBezTo>
                  <a:cubicBezTo>
                    <a:pt x="379" y="731"/>
                    <a:pt x="379" y="731"/>
                    <a:pt x="379" y="731"/>
                  </a:cubicBezTo>
                  <a:cubicBezTo>
                    <a:pt x="372" y="738"/>
                    <a:pt x="372" y="738"/>
                    <a:pt x="372" y="738"/>
                  </a:cubicBezTo>
                  <a:cubicBezTo>
                    <a:pt x="353" y="738"/>
                    <a:pt x="353" y="738"/>
                    <a:pt x="353" y="738"/>
                  </a:cubicBezTo>
                  <a:cubicBezTo>
                    <a:pt x="338" y="730"/>
                    <a:pt x="338" y="730"/>
                    <a:pt x="338" y="730"/>
                  </a:cubicBezTo>
                  <a:cubicBezTo>
                    <a:pt x="334" y="719"/>
                    <a:pt x="334" y="719"/>
                    <a:pt x="334" y="719"/>
                  </a:cubicBezTo>
                  <a:cubicBezTo>
                    <a:pt x="320" y="717"/>
                    <a:pt x="320" y="717"/>
                    <a:pt x="320" y="717"/>
                  </a:cubicBezTo>
                  <a:cubicBezTo>
                    <a:pt x="307" y="729"/>
                    <a:pt x="307" y="729"/>
                    <a:pt x="307" y="729"/>
                  </a:cubicBezTo>
                  <a:cubicBezTo>
                    <a:pt x="279" y="729"/>
                    <a:pt x="279" y="729"/>
                    <a:pt x="279" y="729"/>
                  </a:cubicBezTo>
                  <a:cubicBezTo>
                    <a:pt x="272" y="752"/>
                    <a:pt x="272" y="752"/>
                    <a:pt x="272" y="752"/>
                  </a:cubicBezTo>
                  <a:cubicBezTo>
                    <a:pt x="250" y="774"/>
                    <a:pt x="250" y="774"/>
                    <a:pt x="250" y="774"/>
                  </a:cubicBezTo>
                  <a:cubicBezTo>
                    <a:pt x="225" y="774"/>
                    <a:pt x="225" y="774"/>
                    <a:pt x="225" y="774"/>
                  </a:cubicBezTo>
                  <a:cubicBezTo>
                    <a:pt x="216" y="783"/>
                    <a:pt x="216" y="783"/>
                    <a:pt x="216" y="783"/>
                  </a:cubicBezTo>
                  <a:cubicBezTo>
                    <a:pt x="203" y="783"/>
                    <a:pt x="203" y="783"/>
                    <a:pt x="203" y="783"/>
                  </a:cubicBezTo>
                  <a:cubicBezTo>
                    <a:pt x="196" y="774"/>
                    <a:pt x="196" y="774"/>
                    <a:pt x="196" y="774"/>
                  </a:cubicBezTo>
                  <a:cubicBezTo>
                    <a:pt x="179" y="774"/>
                    <a:pt x="179" y="774"/>
                    <a:pt x="179" y="774"/>
                  </a:cubicBezTo>
                  <a:cubicBezTo>
                    <a:pt x="179" y="762"/>
                    <a:pt x="179" y="762"/>
                    <a:pt x="179" y="762"/>
                  </a:cubicBezTo>
                  <a:cubicBezTo>
                    <a:pt x="172" y="754"/>
                    <a:pt x="172" y="754"/>
                    <a:pt x="172" y="754"/>
                  </a:cubicBezTo>
                  <a:cubicBezTo>
                    <a:pt x="155" y="746"/>
                    <a:pt x="155" y="746"/>
                    <a:pt x="155" y="746"/>
                  </a:cubicBezTo>
                  <a:cubicBezTo>
                    <a:pt x="155" y="726"/>
                    <a:pt x="155" y="726"/>
                    <a:pt x="155" y="726"/>
                  </a:cubicBezTo>
                  <a:cubicBezTo>
                    <a:pt x="143" y="712"/>
                    <a:pt x="143" y="712"/>
                    <a:pt x="143" y="712"/>
                  </a:cubicBezTo>
                  <a:cubicBezTo>
                    <a:pt x="140" y="709"/>
                    <a:pt x="140" y="709"/>
                    <a:pt x="140" y="709"/>
                  </a:cubicBezTo>
                  <a:cubicBezTo>
                    <a:pt x="134" y="687"/>
                    <a:pt x="134" y="687"/>
                    <a:pt x="134" y="687"/>
                  </a:cubicBezTo>
                  <a:cubicBezTo>
                    <a:pt x="119" y="678"/>
                    <a:pt x="119" y="678"/>
                    <a:pt x="119" y="678"/>
                  </a:cubicBezTo>
                  <a:cubicBezTo>
                    <a:pt x="104" y="660"/>
                    <a:pt x="104" y="660"/>
                    <a:pt x="104" y="660"/>
                  </a:cubicBezTo>
                  <a:cubicBezTo>
                    <a:pt x="110" y="640"/>
                    <a:pt x="110" y="640"/>
                    <a:pt x="110" y="640"/>
                  </a:cubicBezTo>
                  <a:cubicBezTo>
                    <a:pt x="104" y="610"/>
                    <a:pt x="104" y="610"/>
                    <a:pt x="104" y="610"/>
                  </a:cubicBezTo>
                  <a:cubicBezTo>
                    <a:pt x="86" y="597"/>
                    <a:pt x="86" y="597"/>
                    <a:pt x="86" y="597"/>
                  </a:cubicBezTo>
                  <a:cubicBezTo>
                    <a:pt x="64" y="580"/>
                    <a:pt x="64" y="580"/>
                    <a:pt x="64" y="580"/>
                  </a:cubicBezTo>
                  <a:cubicBezTo>
                    <a:pt x="58" y="558"/>
                    <a:pt x="58" y="558"/>
                    <a:pt x="58" y="558"/>
                  </a:cubicBezTo>
                  <a:cubicBezTo>
                    <a:pt x="43" y="546"/>
                    <a:pt x="43" y="546"/>
                    <a:pt x="43" y="546"/>
                  </a:cubicBezTo>
                  <a:cubicBezTo>
                    <a:pt x="38" y="533"/>
                    <a:pt x="38" y="533"/>
                    <a:pt x="38" y="533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60" y="497"/>
                    <a:pt x="60" y="497"/>
                    <a:pt x="60" y="497"/>
                  </a:cubicBezTo>
                  <a:cubicBezTo>
                    <a:pt x="60" y="477"/>
                    <a:pt x="60" y="477"/>
                    <a:pt x="60" y="477"/>
                  </a:cubicBezTo>
                  <a:cubicBezTo>
                    <a:pt x="50" y="458"/>
                    <a:pt x="50" y="458"/>
                    <a:pt x="50" y="458"/>
                  </a:cubicBezTo>
                  <a:cubicBezTo>
                    <a:pt x="39" y="441"/>
                    <a:pt x="39" y="441"/>
                    <a:pt x="39" y="441"/>
                  </a:cubicBezTo>
                  <a:cubicBezTo>
                    <a:pt x="49" y="433"/>
                    <a:pt x="49" y="433"/>
                    <a:pt x="49" y="433"/>
                  </a:cubicBezTo>
                  <a:cubicBezTo>
                    <a:pt x="55" y="419"/>
                    <a:pt x="55" y="419"/>
                    <a:pt x="55" y="419"/>
                  </a:cubicBezTo>
                  <a:cubicBezTo>
                    <a:pt x="66" y="419"/>
                    <a:pt x="66" y="419"/>
                    <a:pt x="66" y="419"/>
                  </a:cubicBezTo>
                  <a:cubicBezTo>
                    <a:pt x="75" y="411"/>
                    <a:pt x="75" y="411"/>
                    <a:pt x="75" y="411"/>
                  </a:cubicBezTo>
                  <a:cubicBezTo>
                    <a:pt x="82" y="385"/>
                    <a:pt x="82" y="385"/>
                    <a:pt x="82" y="385"/>
                  </a:cubicBezTo>
                  <a:cubicBezTo>
                    <a:pt x="84" y="370"/>
                    <a:pt x="84" y="370"/>
                    <a:pt x="84" y="37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65" y="340"/>
                    <a:pt x="65" y="340"/>
                    <a:pt x="65" y="340"/>
                  </a:cubicBezTo>
                  <a:cubicBezTo>
                    <a:pt x="51" y="338"/>
                    <a:pt x="51" y="338"/>
                    <a:pt x="51" y="338"/>
                  </a:cubicBezTo>
                  <a:cubicBezTo>
                    <a:pt x="40" y="326"/>
                    <a:pt x="40" y="326"/>
                    <a:pt x="40" y="326"/>
                  </a:cubicBezTo>
                  <a:cubicBezTo>
                    <a:pt x="31" y="314"/>
                    <a:pt x="31" y="314"/>
                    <a:pt x="31" y="314"/>
                  </a:cubicBezTo>
                  <a:cubicBezTo>
                    <a:pt x="18" y="325"/>
                    <a:pt x="18" y="325"/>
                    <a:pt x="18" y="325"/>
                  </a:cubicBezTo>
                  <a:cubicBezTo>
                    <a:pt x="8" y="315"/>
                    <a:pt x="8" y="315"/>
                    <a:pt x="8" y="315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8" y="285"/>
                    <a:pt x="8" y="285"/>
                    <a:pt x="8" y="285"/>
                  </a:cubicBezTo>
                  <a:cubicBezTo>
                    <a:pt x="27" y="266"/>
                    <a:pt x="27" y="266"/>
                    <a:pt x="27" y="266"/>
                  </a:cubicBezTo>
                  <a:cubicBezTo>
                    <a:pt x="39" y="252"/>
                    <a:pt x="39" y="252"/>
                    <a:pt x="39" y="252"/>
                  </a:cubicBezTo>
                  <a:cubicBezTo>
                    <a:pt x="44" y="234"/>
                    <a:pt x="44" y="234"/>
                    <a:pt x="44" y="234"/>
                  </a:cubicBezTo>
                  <a:cubicBezTo>
                    <a:pt x="59" y="233"/>
                    <a:pt x="59" y="233"/>
                    <a:pt x="59" y="233"/>
                  </a:cubicBezTo>
                  <a:cubicBezTo>
                    <a:pt x="69" y="245"/>
                    <a:pt x="69" y="245"/>
                    <a:pt x="69" y="245"/>
                  </a:cubicBezTo>
                  <a:cubicBezTo>
                    <a:pt x="75" y="259"/>
                    <a:pt x="75" y="259"/>
                    <a:pt x="75" y="259"/>
                  </a:cubicBezTo>
                  <a:cubicBezTo>
                    <a:pt x="94" y="266"/>
                    <a:pt x="94" y="266"/>
                    <a:pt x="94" y="266"/>
                  </a:cubicBezTo>
                  <a:lnTo>
                    <a:pt x="113" y="260"/>
                  </a:lnTo>
                  <a:close/>
                </a:path>
              </a:pathLst>
            </a:custGeom>
            <a:solidFill>
              <a:srgbClr val="976D9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283" y="2255"/>
              <a:ext cx="810" cy="755"/>
            </a:xfrm>
            <a:custGeom>
              <a:avLst/>
              <a:gdLst>
                <a:gd name="T0" fmla="*/ 583 w 782"/>
                <a:gd name="T1" fmla="*/ 642 h 755"/>
                <a:gd name="T2" fmla="*/ 579 w 782"/>
                <a:gd name="T3" fmla="*/ 674 h 755"/>
                <a:gd name="T4" fmla="*/ 611 w 782"/>
                <a:gd name="T5" fmla="*/ 711 h 755"/>
                <a:gd name="T6" fmla="*/ 589 w 782"/>
                <a:gd name="T7" fmla="*/ 754 h 755"/>
                <a:gd name="T8" fmla="*/ 544 w 782"/>
                <a:gd name="T9" fmla="*/ 744 h 755"/>
                <a:gd name="T10" fmla="*/ 504 w 782"/>
                <a:gd name="T11" fmla="*/ 695 h 755"/>
                <a:gd name="T12" fmla="*/ 447 w 782"/>
                <a:gd name="T13" fmla="*/ 670 h 755"/>
                <a:gd name="T14" fmla="*/ 383 w 782"/>
                <a:gd name="T15" fmla="*/ 655 h 755"/>
                <a:gd name="T16" fmla="*/ 361 w 782"/>
                <a:gd name="T17" fmla="*/ 639 h 755"/>
                <a:gd name="T18" fmla="*/ 318 w 782"/>
                <a:gd name="T19" fmla="*/ 572 h 755"/>
                <a:gd name="T20" fmla="*/ 278 w 782"/>
                <a:gd name="T21" fmla="*/ 542 h 755"/>
                <a:gd name="T22" fmla="*/ 215 w 782"/>
                <a:gd name="T23" fmla="*/ 531 h 755"/>
                <a:gd name="T24" fmla="*/ 158 w 782"/>
                <a:gd name="T25" fmla="*/ 549 h 755"/>
                <a:gd name="T26" fmla="*/ 120 w 782"/>
                <a:gd name="T27" fmla="*/ 544 h 755"/>
                <a:gd name="T28" fmla="*/ 96 w 782"/>
                <a:gd name="T29" fmla="*/ 501 h 755"/>
                <a:gd name="T30" fmla="*/ 65 w 782"/>
                <a:gd name="T31" fmla="*/ 467 h 755"/>
                <a:gd name="T32" fmla="*/ 45 w 782"/>
                <a:gd name="T33" fmla="*/ 417 h 755"/>
                <a:gd name="T34" fmla="*/ 0 w 782"/>
                <a:gd name="T35" fmla="*/ 386 h 755"/>
                <a:gd name="T36" fmla="*/ 17 w 782"/>
                <a:gd name="T37" fmla="*/ 351 h 755"/>
                <a:gd name="T38" fmla="*/ 67 w 782"/>
                <a:gd name="T39" fmla="*/ 322 h 755"/>
                <a:gd name="T40" fmla="*/ 78 w 782"/>
                <a:gd name="T41" fmla="*/ 247 h 755"/>
                <a:gd name="T42" fmla="*/ 107 w 782"/>
                <a:gd name="T43" fmla="*/ 232 h 755"/>
                <a:gd name="T44" fmla="*/ 131 w 782"/>
                <a:gd name="T45" fmla="*/ 200 h 755"/>
                <a:gd name="T46" fmla="*/ 148 w 782"/>
                <a:gd name="T47" fmla="*/ 160 h 755"/>
                <a:gd name="T48" fmla="*/ 209 w 782"/>
                <a:gd name="T49" fmla="*/ 127 h 755"/>
                <a:gd name="T50" fmla="*/ 261 w 782"/>
                <a:gd name="T51" fmla="*/ 115 h 755"/>
                <a:gd name="T52" fmla="*/ 325 w 782"/>
                <a:gd name="T53" fmla="*/ 117 h 755"/>
                <a:gd name="T54" fmla="*/ 379 w 782"/>
                <a:gd name="T55" fmla="*/ 113 h 755"/>
                <a:gd name="T56" fmla="*/ 426 w 782"/>
                <a:gd name="T57" fmla="*/ 70 h 755"/>
                <a:gd name="T58" fmla="*/ 432 w 782"/>
                <a:gd name="T59" fmla="*/ 25 h 755"/>
                <a:gd name="T60" fmla="*/ 497 w 782"/>
                <a:gd name="T61" fmla="*/ 17 h 755"/>
                <a:gd name="T62" fmla="*/ 494 w 782"/>
                <a:gd name="T63" fmla="*/ 61 h 755"/>
                <a:gd name="T64" fmla="*/ 479 w 782"/>
                <a:gd name="T65" fmla="*/ 100 h 755"/>
                <a:gd name="T66" fmla="*/ 490 w 782"/>
                <a:gd name="T67" fmla="*/ 125 h 755"/>
                <a:gd name="T68" fmla="*/ 540 w 782"/>
                <a:gd name="T69" fmla="*/ 112 h 755"/>
                <a:gd name="T70" fmla="*/ 578 w 782"/>
                <a:gd name="T71" fmla="*/ 117 h 755"/>
                <a:gd name="T72" fmla="*/ 603 w 782"/>
                <a:gd name="T73" fmla="*/ 93 h 755"/>
                <a:gd name="T74" fmla="*/ 632 w 782"/>
                <a:gd name="T75" fmla="*/ 95 h 755"/>
                <a:gd name="T76" fmla="*/ 673 w 782"/>
                <a:gd name="T77" fmla="*/ 127 h 755"/>
                <a:gd name="T78" fmla="*/ 716 w 782"/>
                <a:gd name="T79" fmla="*/ 126 h 755"/>
                <a:gd name="T80" fmla="*/ 768 w 782"/>
                <a:gd name="T81" fmla="*/ 134 h 755"/>
                <a:gd name="T82" fmla="*/ 797 w 782"/>
                <a:gd name="T83" fmla="*/ 176 h 755"/>
                <a:gd name="T84" fmla="*/ 742 w 782"/>
                <a:gd name="T85" fmla="*/ 232 h 755"/>
                <a:gd name="T86" fmla="*/ 726 w 782"/>
                <a:gd name="T87" fmla="*/ 296 h 755"/>
                <a:gd name="T88" fmla="*/ 704 w 782"/>
                <a:gd name="T89" fmla="*/ 321 h 755"/>
                <a:gd name="T90" fmla="*/ 685 w 782"/>
                <a:gd name="T91" fmla="*/ 354 h 755"/>
                <a:gd name="T92" fmla="*/ 644 w 782"/>
                <a:gd name="T93" fmla="*/ 372 h 755"/>
                <a:gd name="T94" fmla="*/ 615 w 782"/>
                <a:gd name="T95" fmla="*/ 394 h 755"/>
                <a:gd name="T96" fmla="*/ 650 w 782"/>
                <a:gd name="T97" fmla="*/ 440 h 755"/>
                <a:gd name="T98" fmla="*/ 650 w 782"/>
                <a:gd name="T99" fmla="*/ 477 h 755"/>
                <a:gd name="T100" fmla="*/ 602 w 782"/>
                <a:gd name="T101" fmla="*/ 467 h 755"/>
                <a:gd name="T102" fmla="*/ 574 w 782"/>
                <a:gd name="T103" fmla="*/ 489 h 755"/>
                <a:gd name="T104" fmla="*/ 628 w 782"/>
                <a:gd name="T105" fmla="*/ 524 h 755"/>
                <a:gd name="T106" fmla="*/ 608 w 782"/>
                <a:gd name="T107" fmla="*/ 546 h 755"/>
                <a:gd name="T108" fmla="*/ 573 w 782"/>
                <a:gd name="T109" fmla="*/ 589 h 755"/>
                <a:gd name="T110" fmla="*/ 543 w 782"/>
                <a:gd name="T111" fmla="*/ 633 h 7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82"/>
                <a:gd name="T169" fmla="*/ 0 h 755"/>
                <a:gd name="T170" fmla="*/ 782 w 782"/>
                <a:gd name="T171" fmla="*/ 755 h 7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82" h="755">
                  <a:moveTo>
                    <a:pt x="520" y="640"/>
                  </a:moveTo>
                  <a:lnTo>
                    <a:pt x="531" y="640"/>
                  </a:lnTo>
                  <a:lnTo>
                    <a:pt x="544" y="640"/>
                  </a:lnTo>
                  <a:lnTo>
                    <a:pt x="552" y="637"/>
                  </a:lnTo>
                  <a:lnTo>
                    <a:pt x="563" y="642"/>
                  </a:lnTo>
                  <a:lnTo>
                    <a:pt x="570" y="642"/>
                  </a:lnTo>
                  <a:lnTo>
                    <a:pt x="575" y="651"/>
                  </a:lnTo>
                  <a:lnTo>
                    <a:pt x="571" y="659"/>
                  </a:lnTo>
                  <a:lnTo>
                    <a:pt x="559" y="665"/>
                  </a:lnTo>
                  <a:lnTo>
                    <a:pt x="559" y="674"/>
                  </a:lnTo>
                  <a:lnTo>
                    <a:pt x="567" y="674"/>
                  </a:lnTo>
                  <a:lnTo>
                    <a:pt x="569" y="685"/>
                  </a:lnTo>
                  <a:lnTo>
                    <a:pt x="574" y="695"/>
                  </a:lnTo>
                  <a:lnTo>
                    <a:pt x="583" y="704"/>
                  </a:lnTo>
                  <a:lnTo>
                    <a:pt x="590" y="711"/>
                  </a:lnTo>
                  <a:lnTo>
                    <a:pt x="592" y="723"/>
                  </a:lnTo>
                  <a:lnTo>
                    <a:pt x="602" y="732"/>
                  </a:lnTo>
                  <a:lnTo>
                    <a:pt x="592" y="745"/>
                  </a:lnTo>
                  <a:lnTo>
                    <a:pt x="584" y="754"/>
                  </a:lnTo>
                  <a:lnTo>
                    <a:pt x="569" y="754"/>
                  </a:lnTo>
                  <a:lnTo>
                    <a:pt x="553" y="755"/>
                  </a:lnTo>
                  <a:lnTo>
                    <a:pt x="545" y="747"/>
                  </a:lnTo>
                  <a:lnTo>
                    <a:pt x="539" y="736"/>
                  </a:lnTo>
                  <a:lnTo>
                    <a:pt x="532" y="736"/>
                  </a:lnTo>
                  <a:lnTo>
                    <a:pt x="525" y="744"/>
                  </a:lnTo>
                  <a:lnTo>
                    <a:pt x="513" y="744"/>
                  </a:lnTo>
                  <a:lnTo>
                    <a:pt x="500" y="730"/>
                  </a:lnTo>
                  <a:lnTo>
                    <a:pt x="497" y="722"/>
                  </a:lnTo>
                  <a:lnTo>
                    <a:pt x="487" y="712"/>
                  </a:lnTo>
                  <a:lnTo>
                    <a:pt x="487" y="695"/>
                  </a:lnTo>
                  <a:lnTo>
                    <a:pt x="478" y="686"/>
                  </a:lnTo>
                  <a:lnTo>
                    <a:pt x="463" y="686"/>
                  </a:lnTo>
                  <a:lnTo>
                    <a:pt x="449" y="691"/>
                  </a:lnTo>
                  <a:lnTo>
                    <a:pt x="445" y="681"/>
                  </a:lnTo>
                  <a:lnTo>
                    <a:pt x="432" y="670"/>
                  </a:lnTo>
                  <a:lnTo>
                    <a:pt x="420" y="664"/>
                  </a:lnTo>
                  <a:lnTo>
                    <a:pt x="405" y="672"/>
                  </a:lnTo>
                  <a:lnTo>
                    <a:pt x="390" y="674"/>
                  </a:lnTo>
                  <a:lnTo>
                    <a:pt x="378" y="670"/>
                  </a:lnTo>
                  <a:lnTo>
                    <a:pt x="370" y="655"/>
                  </a:lnTo>
                  <a:lnTo>
                    <a:pt x="359" y="644"/>
                  </a:lnTo>
                  <a:lnTo>
                    <a:pt x="350" y="658"/>
                  </a:lnTo>
                  <a:lnTo>
                    <a:pt x="341" y="658"/>
                  </a:lnTo>
                  <a:lnTo>
                    <a:pt x="341" y="647"/>
                  </a:lnTo>
                  <a:lnTo>
                    <a:pt x="349" y="639"/>
                  </a:lnTo>
                  <a:lnTo>
                    <a:pt x="344" y="627"/>
                  </a:lnTo>
                  <a:lnTo>
                    <a:pt x="337" y="609"/>
                  </a:lnTo>
                  <a:lnTo>
                    <a:pt x="334" y="591"/>
                  </a:lnTo>
                  <a:lnTo>
                    <a:pt x="324" y="579"/>
                  </a:lnTo>
                  <a:lnTo>
                    <a:pt x="307" y="572"/>
                  </a:lnTo>
                  <a:lnTo>
                    <a:pt x="303" y="561"/>
                  </a:lnTo>
                  <a:lnTo>
                    <a:pt x="294" y="552"/>
                  </a:lnTo>
                  <a:lnTo>
                    <a:pt x="278" y="555"/>
                  </a:lnTo>
                  <a:lnTo>
                    <a:pt x="268" y="555"/>
                  </a:lnTo>
                  <a:lnTo>
                    <a:pt x="268" y="542"/>
                  </a:lnTo>
                  <a:lnTo>
                    <a:pt x="263" y="528"/>
                  </a:lnTo>
                  <a:lnTo>
                    <a:pt x="246" y="525"/>
                  </a:lnTo>
                  <a:lnTo>
                    <a:pt x="238" y="533"/>
                  </a:lnTo>
                  <a:lnTo>
                    <a:pt x="222" y="539"/>
                  </a:lnTo>
                  <a:lnTo>
                    <a:pt x="208" y="531"/>
                  </a:lnTo>
                  <a:lnTo>
                    <a:pt x="194" y="531"/>
                  </a:lnTo>
                  <a:lnTo>
                    <a:pt x="187" y="542"/>
                  </a:lnTo>
                  <a:lnTo>
                    <a:pt x="173" y="542"/>
                  </a:lnTo>
                  <a:lnTo>
                    <a:pt x="157" y="542"/>
                  </a:lnTo>
                  <a:lnTo>
                    <a:pt x="153" y="549"/>
                  </a:lnTo>
                  <a:lnTo>
                    <a:pt x="145" y="558"/>
                  </a:lnTo>
                  <a:lnTo>
                    <a:pt x="143" y="571"/>
                  </a:lnTo>
                  <a:lnTo>
                    <a:pt x="126" y="568"/>
                  </a:lnTo>
                  <a:lnTo>
                    <a:pt x="116" y="558"/>
                  </a:lnTo>
                  <a:lnTo>
                    <a:pt x="116" y="544"/>
                  </a:lnTo>
                  <a:lnTo>
                    <a:pt x="121" y="531"/>
                  </a:lnTo>
                  <a:lnTo>
                    <a:pt x="114" y="523"/>
                  </a:lnTo>
                  <a:lnTo>
                    <a:pt x="102" y="523"/>
                  </a:lnTo>
                  <a:lnTo>
                    <a:pt x="102" y="510"/>
                  </a:lnTo>
                  <a:lnTo>
                    <a:pt x="93" y="501"/>
                  </a:lnTo>
                  <a:lnTo>
                    <a:pt x="91" y="491"/>
                  </a:lnTo>
                  <a:lnTo>
                    <a:pt x="82" y="491"/>
                  </a:lnTo>
                  <a:lnTo>
                    <a:pt x="75" y="485"/>
                  </a:lnTo>
                  <a:lnTo>
                    <a:pt x="72" y="471"/>
                  </a:lnTo>
                  <a:lnTo>
                    <a:pt x="63" y="467"/>
                  </a:lnTo>
                  <a:lnTo>
                    <a:pt x="58" y="472"/>
                  </a:lnTo>
                  <a:lnTo>
                    <a:pt x="48" y="464"/>
                  </a:lnTo>
                  <a:lnTo>
                    <a:pt x="60" y="452"/>
                  </a:lnTo>
                  <a:lnTo>
                    <a:pt x="59" y="433"/>
                  </a:lnTo>
                  <a:lnTo>
                    <a:pt x="43" y="417"/>
                  </a:lnTo>
                  <a:lnTo>
                    <a:pt x="28" y="418"/>
                  </a:lnTo>
                  <a:lnTo>
                    <a:pt x="28" y="409"/>
                  </a:lnTo>
                  <a:lnTo>
                    <a:pt x="19" y="405"/>
                  </a:lnTo>
                  <a:lnTo>
                    <a:pt x="4" y="403"/>
                  </a:lnTo>
                  <a:lnTo>
                    <a:pt x="0" y="386"/>
                  </a:lnTo>
                  <a:lnTo>
                    <a:pt x="1" y="374"/>
                  </a:lnTo>
                  <a:lnTo>
                    <a:pt x="6" y="369"/>
                  </a:lnTo>
                  <a:lnTo>
                    <a:pt x="1" y="355"/>
                  </a:lnTo>
                  <a:lnTo>
                    <a:pt x="10" y="351"/>
                  </a:lnTo>
                  <a:lnTo>
                    <a:pt x="16" y="351"/>
                  </a:lnTo>
                  <a:lnTo>
                    <a:pt x="23" y="344"/>
                  </a:lnTo>
                  <a:lnTo>
                    <a:pt x="36" y="337"/>
                  </a:lnTo>
                  <a:lnTo>
                    <a:pt x="49" y="329"/>
                  </a:lnTo>
                  <a:lnTo>
                    <a:pt x="53" y="322"/>
                  </a:lnTo>
                  <a:lnTo>
                    <a:pt x="65" y="322"/>
                  </a:lnTo>
                  <a:lnTo>
                    <a:pt x="66" y="301"/>
                  </a:lnTo>
                  <a:lnTo>
                    <a:pt x="60" y="291"/>
                  </a:lnTo>
                  <a:lnTo>
                    <a:pt x="63" y="272"/>
                  </a:lnTo>
                  <a:lnTo>
                    <a:pt x="60" y="261"/>
                  </a:lnTo>
                  <a:lnTo>
                    <a:pt x="75" y="247"/>
                  </a:lnTo>
                  <a:lnTo>
                    <a:pt x="81" y="249"/>
                  </a:lnTo>
                  <a:lnTo>
                    <a:pt x="89" y="244"/>
                  </a:lnTo>
                  <a:lnTo>
                    <a:pt x="95" y="238"/>
                  </a:lnTo>
                  <a:lnTo>
                    <a:pt x="95" y="232"/>
                  </a:lnTo>
                  <a:lnTo>
                    <a:pt x="103" y="232"/>
                  </a:lnTo>
                  <a:lnTo>
                    <a:pt x="114" y="222"/>
                  </a:lnTo>
                  <a:lnTo>
                    <a:pt x="121" y="220"/>
                  </a:lnTo>
                  <a:lnTo>
                    <a:pt x="129" y="213"/>
                  </a:lnTo>
                  <a:lnTo>
                    <a:pt x="126" y="207"/>
                  </a:lnTo>
                  <a:lnTo>
                    <a:pt x="126" y="200"/>
                  </a:lnTo>
                  <a:lnTo>
                    <a:pt x="115" y="191"/>
                  </a:lnTo>
                  <a:lnTo>
                    <a:pt x="115" y="178"/>
                  </a:lnTo>
                  <a:lnTo>
                    <a:pt x="123" y="171"/>
                  </a:lnTo>
                  <a:lnTo>
                    <a:pt x="134" y="168"/>
                  </a:lnTo>
                  <a:lnTo>
                    <a:pt x="143" y="160"/>
                  </a:lnTo>
                  <a:lnTo>
                    <a:pt x="156" y="158"/>
                  </a:lnTo>
                  <a:lnTo>
                    <a:pt x="171" y="153"/>
                  </a:lnTo>
                  <a:lnTo>
                    <a:pt x="189" y="151"/>
                  </a:lnTo>
                  <a:lnTo>
                    <a:pt x="198" y="142"/>
                  </a:lnTo>
                  <a:lnTo>
                    <a:pt x="202" y="127"/>
                  </a:lnTo>
                  <a:lnTo>
                    <a:pt x="209" y="119"/>
                  </a:lnTo>
                  <a:lnTo>
                    <a:pt x="219" y="129"/>
                  </a:lnTo>
                  <a:lnTo>
                    <a:pt x="233" y="129"/>
                  </a:lnTo>
                  <a:lnTo>
                    <a:pt x="238" y="115"/>
                  </a:lnTo>
                  <a:lnTo>
                    <a:pt x="252" y="115"/>
                  </a:lnTo>
                  <a:lnTo>
                    <a:pt x="268" y="119"/>
                  </a:lnTo>
                  <a:lnTo>
                    <a:pt x="289" y="114"/>
                  </a:lnTo>
                  <a:lnTo>
                    <a:pt x="297" y="106"/>
                  </a:lnTo>
                  <a:lnTo>
                    <a:pt x="309" y="106"/>
                  </a:lnTo>
                  <a:lnTo>
                    <a:pt x="314" y="117"/>
                  </a:lnTo>
                  <a:lnTo>
                    <a:pt x="322" y="125"/>
                  </a:lnTo>
                  <a:lnTo>
                    <a:pt x="334" y="125"/>
                  </a:lnTo>
                  <a:lnTo>
                    <a:pt x="339" y="129"/>
                  </a:lnTo>
                  <a:lnTo>
                    <a:pt x="349" y="119"/>
                  </a:lnTo>
                  <a:lnTo>
                    <a:pt x="366" y="113"/>
                  </a:lnTo>
                  <a:lnTo>
                    <a:pt x="373" y="120"/>
                  </a:lnTo>
                  <a:lnTo>
                    <a:pt x="381" y="112"/>
                  </a:lnTo>
                  <a:lnTo>
                    <a:pt x="400" y="112"/>
                  </a:lnTo>
                  <a:lnTo>
                    <a:pt x="403" y="79"/>
                  </a:lnTo>
                  <a:lnTo>
                    <a:pt x="411" y="70"/>
                  </a:lnTo>
                  <a:lnTo>
                    <a:pt x="415" y="65"/>
                  </a:lnTo>
                  <a:lnTo>
                    <a:pt x="415" y="52"/>
                  </a:lnTo>
                  <a:lnTo>
                    <a:pt x="425" y="48"/>
                  </a:lnTo>
                  <a:lnTo>
                    <a:pt x="410" y="32"/>
                  </a:lnTo>
                  <a:lnTo>
                    <a:pt x="417" y="25"/>
                  </a:lnTo>
                  <a:lnTo>
                    <a:pt x="430" y="31"/>
                  </a:lnTo>
                  <a:lnTo>
                    <a:pt x="454" y="7"/>
                  </a:lnTo>
                  <a:lnTo>
                    <a:pt x="462" y="0"/>
                  </a:lnTo>
                  <a:lnTo>
                    <a:pt x="467" y="2"/>
                  </a:lnTo>
                  <a:lnTo>
                    <a:pt x="480" y="17"/>
                  </a:lnTo>
                  <a:lnTo>
                    <a:pt x="478" y="25"/>
                  </a:lnTo>
                  <a:lnTo>
                    <a:pt x="484" y="28"/>
                  </a:lnTo>
                  <a:lnTo>
                    <a:pt x="486" y="39"/>
                  </a:lnTo>
                  <a:lnTo>
                    <a:pt x="477" y="47"/>
                  </a:lnTo>
                  <a:lnTo>
                    <a:pt x="477" y="61"/>
                  </a:lnTo>
                  <a:lnTo>
                    <a:pt x="464" y="64"/>
                  </a:lnTo>
                  <a:lnTo>
                    <a:pt x="464" y="73"/>
                  </a:lnTo>
                  <a:lnTo>
                    <a:pt x="454" y="82"/>
                  </a:lnTo>
                  <a:lnTo>
                    <a:pt x="454" y="92"/>
                  </a:lnTo>
                  <a:lnTo>
                    <a:pt x="462" y="100"/>
                  </a:lnTo>
                  <a:lnTo>
                    <a:pt x="462" y="110"/>
                  </a:lnTo>
                  <a:lnTo>
                    <a:pt x="465" y="120"/>
                  </a:lnTo>
                  <a:lnTo>
                    <a:pt x="461" y="130"/>
                  </a:lnTo>
                  <a:lnTo>
                    <a:pt x="466" y="135"/>
                  </a:lnTo>
                  <a:lnTo>
                    <a:pt x="473" y="125"/>
                  </a:lnTo>
                  <a:lnTo>
                    <a:pt x="478" y="112"/>
                  </a:lnTo>
                  <a:lnTo>
                    <a:pt x="490" y="108"/>
                  </a:lnTo>
                  <a:lnTo>
                    <a:pt x="503" y="115"/>
                  </a:lnTo>
                  <a:lnTo>
                    <a:pt x="510" y="122"/>
                  </a:lnTo>
                  <a:lnTo>
                    <a:pt x="521" y="112"/>
                  </a:lnTo>
                  <a:lnTo>
                    <a:pt x="527" y="117"/>
                  </a:lnTo>
                  <a:lnTo>
                    <a:pt x="530" y="125"/>
                  </a:lnTo>
                  <a:lnTo>
                    <a:pt x="541" y="124"/>
                  </a:lnTo>
                  <a:lnTo>
                    <a:pt x="547" y="117"/>
                  </a:lnTo>
                  <a:lnTo>
                    <a:pt x="558" y="117"/>
                  </a:lnTo>
                  <a:lnTo>
                    <a:pt x="569" y="114"/>
                  </a:lnTo>
                  <a:lnTo>
                    <a:pt x="569" y="105"/>
                  </a:lnTo>
                  <a:lnTo>
                    <a:pt x="561" y="98"/>
                  </a:lnTo>
                  <a:lnTo>
                    <a:pt x="568" y="85"/>
                  </a:lnTo>
                  <a:lnTo>
                    <a:pt x="582" y="93"/>
                  </a:lnTo>
                  <a:lnTo>
                    <a:pt x="587" y="88"/>
                  </a:lnTo>
                  <a:lnTo>
                    <a:pt x="591" y="93"/>
                  </a:lnTo>
                  <a:lnTo>
                    <a:pt x="598" y="87"/>
                  </a:lnTo>
                  <a:lnTo>
                    <a:pt x="607" y="90"/>
                  </a:lnTo>
                  <a:lnTo>
                    <a:pt x="610" y="95"/>
                  </a:lnTo>
                  <a:lnTo>
                    <a:pt x="609" y="105"/>
                  </a:lnTo>
                  <a:lnTo>
                    <a:pt x="616" y="113"/>
                  </a:lnTo>
                  <a:lnTo>
                    <a:pt x="625" y="110"/>
                  </a:lnTo>
                  <a:lnTo>
                    <a:pt x="640" y="117"/>
                  </a:lnTo>
                  <a:lnTo>
                    <a:pt x="650" y="127"/>
                  </a:lnTo>
                  <a:lnTo>
                    <a:pt x="661" y="121"/>
                  </a:lnTo>
                  <a:lnTo>
                    <a:pt x="673" y="125"/>
                  </a:lnTo>
                  <a:lnTo>
                    <a:pt x="680" y="118"/>
                  </a:lnTo>
                  <a:lnTo>
                    <a:pt x="687" y="121"/>
                  </a:lnTo>
                  <a:lnTo>
                    <a:pt x="691" y="126"/>
                  </a:lnTo>
                  <a:lnTo>
                    <a:pt x="698" y="123"/>
                  </a:lnTo>
                  <a:lnTo>
                    <a:pt x="703" y="115"/>
                  </a:lnTo>
                  <a:lnTo>
                    <a:pt x="710" y="115"/>
                  </a:lnTo>
                  <a:lnTo>
                    <a:pt x="726" y="125"/>
                  </a:lnTo>
                  <a:lnTo>
                    <a:pt x="741" y="134"/>
                  </a:lnTo>
                  <a:lnTo>
                    <a:pt x="759" y="140"/>
                  </a:lnTo>
                  <a:lnTo>
                    <a:pt x="782" y="144"/>
                  </a:lnTo>
                  <a:lnTo>
                    <a:pt x="782" y="155"/>
                  </a:lnTo>
                  <a:lnTo>
                    <a:pt x="769" y="162"/>
                  </a:lnTo>
                  <a:lnTo>
                    <a:pt x="769" y="176"/>
                  </a:lnTo>
                  <a:lnTo>
                    <a:pt x="761" y="195"/>
                  </a:lnTo>
                  <a:lnTo>
                    <a:pt x="747" y="207"/>
                  </a:lnTo>
                  <a:lnTo>
                    <a:pt x="737" y="222"/>
                  </a:lnTo>
                  <a:lnTo>
                    <a:pt x="728" y="232"/>
                  </a:lnTo>
                  <a:lnTo>
                    <a:pt x="716" y="232"/>
                  </a:lnTo>
                  <a:lnTo>
                    <a:pt x="704" y="242"/>
                  </a:lnTo>
                  <a:lnTo>
                    <a:pt x="704" y="259"/>
                  </a:lnTo>
                  <a:lnTo>
                    <a:pt x="713" y="273"/>
                  </a:lnTo>
                  <a:lnTo>
                    <a:pt x="708" y="288"/>
                  </a:lnTo>
                  <a:lnTo>
                    <a:pt x="701" y="296"/>
                  </a:lnTo>
                  <a:lnTo>
                    <a:pt x="701" y="301"/>
                  </a:lnTo>
                  <a:lnTo>
                    <a:pt x="709" y="308"/>
                  </a:lnTo>
                  <a:lnTo>
                    <a:pt x="701" y="316"/>
                  </a:lnTo>
                  <a:lnTo>
                    <a:pt x="692" y="323"/>
                  </a:lnTo>
                  <a:lnTo>
                    <a:pt x="680" y="321"/>
                  </a:lnTo>
                  <a:lnTo>
                    <a:pt x="668" y="329"/>
                  </a:lnTo>
                  <a:lnTo>
                    <a:pt x="668" y="336"/>
                  </a:lnTo>
                  <a:lnTo>
                    <a:pt x="674" y="341"/>
                  </a:lnTo>
                  <a:lnTo>
                    <a:pt x="667" y="349"/>
                  </a:lnTo>
                  <a:lnTo>
                    <a:pt x="661" y="354"/>
                  </a:lnTo>
                  <a:lnTo>
                    <a:pt x="653" y="342"/>
                  </a:lnTo>
                  <a:lnTo>
                    <a:pt x="644" y="342"/>
                  </a:lnTo>
                  <a:lnTo>
                    <a:pt x="637" y="353"/>
                  </a:lnTo>
                  <a:lnTo>
                    <a:pt x="633" y="366"/>
                  </a:lnTo>
                  <a:lnTo>
                    <a:pt x="622" y="372"/>
                  </a:lnTo>
                  <a:lnTo>
                    <a:pt x="608" y="372"/>
                  </a:lnTo>
                  <a:lnTo>
                    <a:pt x="605" y="368"/>
                  </a:lnTo>
                  <a:lnTo>
                    <a:pt x="600" y="377"/>
                  </a:lnTo>
                  <a:lnTo>
                    <a:pt x="600" y="389"/>
                  </a:lnTo>
                  <a:lnTo>
                    <a:pt x="594" y="394"/>
                  </a:lnTo>
                  <a:lnTo>
                    <a:pt x="586" y="404"/>
                  </a:lnTo>
                  <a:lnTo>
                    <a:pt x="594" y="416"/>
                  </a:lnTo>
                  <a:lnTo>
                    <a:pt x="610" y="428"/>
                  </a:lnTo>
                  <a:lnTo>
                    <a:pt x="620" y="428"/>
                  </a:lnTo>
                  <a:lnTo>
                    <a:pt x="628" y="440"/>
                  </a:lnTo>
                  <a:lnTo>
                    <a:pt x="637" y="431"/>
                  </a:lnTo>
                  <a:lnTo>
                    <a:pt x="640" y="442"/>
                  </a:lnTo>
                  <a:lnTo>
                    <a:pt x="637" y="453"/>
                  </a:lnTo>
                  <a:lnTo>
                    <a:pt x="628" y="468"/>
                  </a:lnTo>
                  <a:lnTo>
                    <a:pt x="628" y="477"/>
                  </a:lnTo>
                  <a:lnTo>
                    <a:pt x="613" y="480"/>
                  </a:lnTo>
                  <a:lnTo>
                    <a:pt x="603" y="489"/>
                  </a:lnTo>
                  <a:lnTo>
                    <a:pt x="589" y="484"/>
                  </a:lnTo>
                  <a:lnTo>
                    <a:pt x="589" y="474"/>
                  </a:lnTo>
                  <a:lnTo>
                    <a:pt x="581" y="467"/>
                  </a:lnTo>
                  <a:lnTo>
                    <a:pt x="571" y="462"/>
                  </a:lnTo>
                  <a:lnTo>
                    <a:pt x="560" y="458"/>
                  </a:lnTo>
                  <a:lnTo>
                    <a:pt x="545" y="469"/>
                  </a:lnTo>
                  <a:lnTo>
                    <a:pt x="548" y="483"/>
                  </a:lnTo>
                  <a:lnTo>
                    <a:pt x="554" y="489"/>
                  </a:lnTo>
                  <a:lnTo>
                    <a:pt x="557" y="508"/>
                  </a:lnTo>
                  <a:lnTo>
                    <a:pt x="565" y="522"/>
                  </a:lnTo>
                  <a:lnTo>
                    <a:pt x="582" y="523"/>
                  </a:lnTo>
                  <a:lnTo>
                    <a:pt x="590" y="518"/>
                  </a:lnTo>
                  <a:lnTo>
                    <a:pt x="606" y="524"/>
                  </a:lnTo>
                  <a:lnTo>
                    <a:pt x="611" y="539"/>
                  </a:lnTo>
                  <a:lnTo>
                    <a:pt x="611" y="552"/>
                  </a:lnTo>
                  <a:lnTo>
                    <a:pt x="603" y="552"/>
                  </a:lnTo>
                  <a:lnTo>
                    <a:pt x="598" y="545"/>
                  </a:lnTo>
                  <a:lnTo>
                    <a:pt x="587" y="546"/>
                  </a:lnTo>
                  <a:lnTo>
                    <a:pt x="587" y="551"/>
                  </a:lnTo>
                  <a:lnTo>
                    <a:pt x="576" y="555"/>
                  </a:lnTo>
                  <a:lnTo>
                    <a:pt x="562" y="569"/>
                  </a:lnTo>
                  <a:lnTo>
                    <a:pt x="562" y="577"/>
                  </a:lnTo>
                  <a:lnTo>
                    <a:pt x="553" y="589"/>
                  </a:lnTo>
                  <a:lnTo>
                    <a:pt x="553" y="601"/>
                  </a:lnTo>
                  <a:lnTo>
                    <a:pt x="546" y="601"/>
                  </a:lnTo>
                  <a:lnTo>
                    <a:pt x="537" y="618"/>
                  </a:lnTo>
                  <a:lnTo>
                    <a:pt x="535" y="628"/>
                  </a:lnTo>
                  <a:lnTo>
                    <a:pt x="524" y="633"/>
                  </a:lnTo>
                  <a:lnTo>
                    <a:pt x="520" y="640"/>
                  </a:lnTo>
                  <a:close/>
                </a:path>
              </a:pathLst>
            </a:custGeom>
            <a:solidFill>
              <a:srgbClr val="56729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      </a:t>
              </a: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2831" y="1814"/>
              <a:ext cx="1002" cy="1126"/>
            </a:xfrm>
            <a:custGeom>
              <a:avLst/>
              <a:gdLst>
                <a:gd name="T0" fmla="*/ 288 w 1412"/>
                <a:gd name="T1" fmla="*/ 1042 h 1586"/>
                <a:gd name="T2" fmla="*/ 407 w 1412"/>
                <a:gd name="T3" fmla="*/ 1041 h 1586"/>
                <a:gd name="T4" fmla="*/ 468 w 1412"/>
                <a:gd name="T5" fmla="*/ 1029 h 1586"/>
                <a:gd name="T6" fmla="*/ 519 w 1412"/>
                <a:gd name="T7" fmla="*/ 977 h 1586"/>
                <a:gd name="T8" fmla="*/ 495 w 1412"/>
                <a:gd name="T9" fmla="*/ 916 h 1586"/>
                <a:gd name="T10" fmla="*/ 534 w 1412"/>
                <a:gd name="T11" fmla="*/ 908 h 1586"/>
                <a:gd name="T12" fmla="*/ 620 w 1412"/>
                <a:gd name="T13" fmla="*/ 924 h 1586"/>
                <a:gd name="T14" fmla="*/ 712 w 1412"/>
                <a:gd name="T15" fmla="*/ 831 h 1586"/>
                <a:gd name="T16" fmla="*/ 835 w 1412"/>
                <a:gd name="T17" fmla="*/ 803 h 1586"/>
                <a:gd name="T18" fmla="*/ 980 w 1412"/>
                <a:gd name="T19" fmla="*/ 789 h 1586"/>
                <a:gd name="T20" fmla="*/ 986 w 1412"/>
                <a:gd name="T21" fmla="*/ 684 h 1586"/>
                <a:gd name="T22" fmla="*/ 997 w 1412"/>
                <a:gd name="T23" fmla="*/ 576 h 1586"/>
                <a:gd name="T24" fmla="*/ 954 w 1412"/>
                <a:gd name="T25" fmla="*/ 515 h 1586"/>
                <a:gd name="T26" fmla="*/ 942 w 1412"/>
                <a:gd name="T27" fmla="*/ 448 h 1586"/>
                <a:gd name="T28" fmla="*/ 928 w 1412"/>
                <a:gd name="T29" fmla="*/ 385 h 1586"/>
                <a:gd name="T30" fmla="*/ 940 w 1412"/>
                <a:gd name="T31" fmla="*/ 310 h 1586"/>
                <a:gd name="T32" fmla="*/ 889 w 1412"/>
                <a:gd name="T33" fmla="*/ 290 h 1586"/>
                <a:gd name="T34" fmla="*/ 913 w 1412"/>
                <a:gd name="T35" fmla="*/ 227 h 1586"/>
                <a:gd name="T36" fmla="*/ 898 w 1412"/>
                <a:gd name="T37" fmla="*/ 155 h 1586"/>
                <a:gd name="T38" fmla="*/ 887 w 1412"/>
                <a:gd name="T39" fmla="*/ 110 h 1586"/>
                <a:gd name="T40" fmla="*/ 850 w 1412"/>
                <a:gd name="T41" fmla="*/ 116 h 1586"/>
                <a:gd name="T42" fmla="*/ 875 w 1412"/>
                <a:gd name="T43" fmla="*/ 190 h 1586"/>
                <a:gd name="T44" fmla="*/ 832 w 1412"/>
                <a:gd name="T45" fmla="*/ 115 h 1586"/>
                <a:gd name="T46" fmla="*/ 813 w 1412"/>
                <a:gd name="T47" fmla="*/ 112 h 1586"/>
                <a:gd name="T48" fmla="*/ 774 w 1412"/>
                <a:gd name="T49" fmla="*/ 207 h 1586"/>
                <a:gd name="T50" fmla="*/ 783 w 1412"/>
                <a:gd name="T51" fmla="*/ 285 h 1586"/>
                <a:gd name="T52" fmla="*/ 837 w 1412"/>
                <a:gd name="T53" fmla="*/ 344 h 1586"/>
                <a:gd name="T54" fmla="*/ 830 w 1412"/>
                <a:gd name="T55" fmla="*/ 394 h 1586"/>
                <a:gd name="T56" fmla="*/ 791 w 1412"/>
                <a:gd name="T57" fmla="*/ 303 h 1586"/>
                <a:gd name="T58" fmla="*/ 739 w 1412"/>
                <a:gd name="T59" fmla="*/ 385 h 1586"/>
                <a:gd name="T60" fmla="*/ 680 w 1412"/>
                <a:gd name="T61" fmla="*/ 441 h 1586"/>
                <a:gd name="T62" fmla="*/ 624 w 1412"/>
                <a:gd name="T63" fmla="*/ 390 h 1586"/>
                <a:gd name="T64" fmla="*/ 722 w 1412"/>
                <a:gd name="T65" fmla="*/ 359 h 1586"/>
                <a:gd name="T66" fmla="*/ 743 w 1412"/>
                <a:gd name="T67" fmla="*/ 212 h 1586"/>
                <a:gd name="T68" fmla="*/ 788 w 1412"/>
                <a:gd name="T69" fmla="*/ 70 h 1586"/>
                <a:gd name="T70" fmla="*/ 707 w 1412"/>
                <a:gd name="T71" fmla="*/ 67 h 1586"/>
                <a:gd name="T72" fmla="*/ 649 w 1412"/>
                <a:gd name="T73" fmla="*/ 141 h 1586"/>
                <a:gd name="T74" fmla="*/ 639 w 1412"/>
                <a:gd name="T75" fmla="*/ 224 h 1586"/>
                <a:gd name="T76" fmla="*/ 616 w 1412"/>
                <a:gd name="T77" fmla="*/ 273 h 1586"/>
                <a:gd name="T78" fmla="*/ 563 w 1412"/>
                <a:gd name="T79" fmla="*/ 244 h 1586"/>
                <a:gd name="T80" fmla="*/ 566 w 1412"/>
                <a:gd name="T81" fmla="*/ 298 h 1586"/>
                <a:gd name="T82" fmla="*/ 493 w 1412"/>
                <a:gd name="T83" fmla="*/ 359 h 1586"/>
                <a:gd name="T84" fmla="*/ 385 w 1412"/>
                <a:gd name="T85" fmla="*/ 420 h 1586"/>
                <a:gd name="T86" fmla="*/ 320 w 1412"/>
                <a:gd name="T87" fmla="*/ 469 h 1586"/>
                <a:gd name="T88" fmla="*/ 272 w 1412"/>
                <a:gd name="T89" fmla="*/ 569 h 1586"/>
                <a:gd name="T90" fmla="*/ 217 w 1412"/>
                <a:gd name="T91" fmla="*/ 664 h 1586"/>
                <a:gd name="T92" fmla="*/ 182 w 1412"/>
                <a:gd name="T93" fmla="*/ 742 h 1586"/>
                <a:gd name="T94" fmla="*/ 147 w 1412"/>
                <a:gd name="T95" fmla="*/ 790 h 1586"/>
                <a:gd name="T96" fmla="*/ 85 w 1412"/>
                <a:gd name="T97" fmla="*/ 809 h 1586"/>
                <a:gd name="T98" fmla="*/ 109 w 1412"/>
                <a:gd name="T99" fmla="*/ 881 h 1586"/>
                <a:gd name="T100" fmla="*/ 70 w 1412"/>
                <a:gd name="T101" fmla="*/ 926 h 1586"/>
                <a:gd name="T102" fmla="*/ 37 w 1412"/>
                <a:gd name="T103" fmla="*/ 949 h 1586"/>
                <a:gd name="T104" fmla="*/ 79 w 1412"/>
                <a:gd name="T105" fmla="*/ 987 h 1586"/>
                <a:gd name="T106" fmla="*/ 26 w 1412"/>
                <a:gd name="T107" fmla="*/ 1042 h 1586"/>
                <a:gd name="T108" fmla="*/ 50 w 1412"/>
                <a:gd name="T109" fmla="*/ 1083 h 1586"/>
                <a:gd name="T110" fmla="*/ 69 w 1412"/>
                <a:gd name="T111" fmla="*/ 1115 h 1586"/>
                <a:gd name="T112" fmla="*/ 140 w 1412"/>
                <a:gd name="T113" fmla="*/ 1080 h 1586"/>
                <a:gd name="T114" fmla="*/ 155 w 1412"/>
                <a:gd name="T115" fmla="*/ 1032 h 1586"/>
                <a:gd name="T116" fmla="*/ 869 w 1412"/>
                <a:gd name="T117" fmla="*/ 100 h 1586"/>
                <a:gd name="T118" fmla="*/ 854 w 1412"/>
                <a:gd name="T119" fmla="*/ 23 h 1586"/>
                <a:gd name="T120" fmla="*/ 820 w 1412"/>
                <a:gd name="T121" fmla="*/ 43 h 1586"/>
                <a:gd name="T122" fmla="*/ 773 w 1412"/>
                <a:gd name="T123" fmla="*/ 23 h 15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12"/>
                <a:gd name="T187" fmla="*/ 0 h 1586"/>
                <a:gd name="T188" fmla="*/ 1412 w 1412"/>
                <a:gd name="T189" fmla="*/ 1586 h 15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12" h="1586">
                  <a:moveTo>
                    <a:pt x="275" y="1467"/>
                  </a:moveTo>
                  <a:cubicBezTo>
                    <a:pt x="308" y="1466"/>
                    <a:pt x="308" y="1466"/>
                    <a:pt x="308" y="1466"/>
                  </a:cubicBezTo>
                  <a:cubicBezTo>
                    <a:pt x="330" y="1472"/>
                    <a:pt x="330" y="1472"/>
                    <a:pt x="330" y="1472"/>
                  </a:cubicBezTo>
                  <a:cubicBezTo>
                    <a:pt x="347" y="1472"/>
                    <a:pt x="347" y="1472"/>
                    <a:pt x="347" y="1472"/>
                  </a:cubicBezTo>
                  <a:cubicBezTo>
                    <a:pt x="365" y="1482"/>
                    <a:pt x="365" y="1482"/>
                    <a:pt x="365" y="1482"/>
                  </a:cubicBezTo>
                  <a:cubicBezTo>
                    <a:pt x="385" y="1478"/>
                    <a:pt x="385" y="1478"/>
                    <a:pt x="385" y="1478"/>
                  </a:cubicBezTo>
                  <a:cubicBezTo>
                    <a:pt x="396" y="1467"/>
                    <a:pt x="396" y="1467"/>
                    <a:pt x="396" y="1467"/>
                  </a:cubicBezTo>
                  <a:cubicBezTo>
                    <a:pt x="406" y="1467"/>
                    <a:pt x="406" y="1467"/>
                    <a:pt x="406" y="1467"/>
                  </a:cubicBezTo>
                  <a:cubicBezTo>
                    <a:pt x="431" y="1480"/>
                    <a:pt x="431" y="1480"/>
                    <a:pt x="431" y="1480"/>
                  </a:cubicBezTo>
                  <a:cubicBezTo>
                    <a:pt x="457" y="1480"/>
                    <a:pt x="457" y="1480"/>
                    <a:pt x="457" y="1480"/>
                  </a:cubicBezTo>
                  <a:cubicBezTo>
                    <a:pt x="478" y="1476"/>
                    <a:pt x="478" y="1476"/>
                    <a:pt x="478" y="1476"/>
                  </a:cubicBezTo>
                  <a:cubicBezTo>
                    <a:pt x="496" y="1486"/>
                    <a:pt x="496" y="1486"/>
                    <a:pt x="496" y="1486"/>
                  </a:cubicBezTo>
                  <a:cubicBezTo>
                    <a:pt x="517" y="1480"/>
                    <a:pt x="517" y="1480"/>
                    <a:pt x="517" y="1480"/>
                  </a:cubicBezTo>
                  <a:cubicBezTo>
                    <a:pt x="541" y="1480"/>
                    <a:pt x="541" y="1480"/>
                    <a:pt x="541" y="1480"/>
                  </a:cubicBezTo>
                  <a:cubicBezTo>
                    <a:pt x="553" y="1464"/>
                    <a:pt x="553" y="1464"/>
                    <a:pt x="553" y="1464"/>
                  </a:cubicBezTo>
                  <a:cubicBezTo>
                    <a:pt x="574" y="1466"/>
                    <a:pt x="574" y="1466"/>
                    <a:pt x="574" y="1466"/>
                  </a:cubicBezTo>
                  <a:cubicBezTo>
                    <a:pt x="593" y="1477"/>
                    <a:pt x="593" y="1477"/>
                    <a:pt x="593" y="1477"/>
                  </a:cubicBezTo>
                  <a:cubicBezTo>
                    <a:pt x="617" y="1477"/>
                    <a:pt x="617" y="1477"/>
                    <a:pt x="617" y="1477"/>
                  </a:cubicBezTo>
                  <a:cubicBezTo>
                    <a:pt x="626" y="1495"/>
                    <a:pt x="626" y="1495"/>
                    <a:pt x="626" y="1495"/>
                  </a:cubicBezTo>
                  <a:cubicBezTo>
                    <a:pt x="644" y="1495"/>
                    <a:pt x="644" y="1495"/>
                    <a:pt x="644" y="1495"/>
                  </a:cubicBezTo>
                  <a:cubicBezTo>
                    <a:pt x="644" y="1483"/>
                    <a:pt x="644" y="1483"/>
                    <a:pt x="644" y="1483"/>
                  </a:cubicBezTo>
                  <a:cubicBezTo>
                    <a:pt x="649" y="1472"/>
                    <a:pt x="649" y="1472"/>
                    <a:pt x="649" y="1472"/>
                  </a:cubicBezTo>
                  <a:cubicBezTo>
                    <a:pt x="659" y="1462"/>
                    <a:pt x="659" y="1462"/>
                    <a:pt x="659" y="1462"/>
                  </a:cubicBezTo>
                  <a:cubicBezTo>
                    <a:pt x="659" y="1449"/>
                    <a:pt x="659" y="1449"/>
                    <a:pt x="659" y="1449"/>
                  </a:cubicBezTo>
                  <a:cubicBezTo>
                    <a:pt x="667" y="1448"/>
                    <a:pt x="667" y="1448"/>
                    <a:pt x="667" y="1448"/>
                  </a:cubicBezTo>
                  <a:cubicBezTo>
                    <a:pt x="677" y="1437"/>
                    <a:pt x="677" y="1437"/>
                    <a:pt x="677" y="1437"/>
                  </a:cubicBezTo>
                  <a:cubicBezTo>
                    <a:pt x="681" y="1427"/>
                    <a:pt x="681" y="1427"/>
                    <a:pt x="681" y="1427"/>
                  </a:cubicBezTo>
                  <a:cubicBezTo>
                    <a:pt x="681" y="1410"/>
                    <a:pt x="681" y="1410"/>
                    <a:pt x="681" y="1410"/>
                  </a:cubicBezTo>
                  <a:cubicBezTo>
                    <a:pt x="695" y="1396"/>
                    <a:pt x="695" y="1396"/>
                    <a:pt x="695" y="1396"/>
                  </a:cubicBezTo>
                  <a:cubicBezTo>
                    <a:pt x="705" y="1386"/>
                    <a:pt x="705" y="1386"/>
                    <a:pt x="705" y="1386"/>
                  </a:cubicBezTo>
                  <a:cubicBezTo>
                    <a:pt x="724" y="1383"/>
                    <a:pt x="724" y="1383"/>
                    <a:pt x="724" y="1383"/>
                  </a:cubicBezTo>
                  <a:cubicBezTo>
                    <a:pt x="731" y="1376"/>
                    <a:pt x="731" y="1376"/>
                    <a:pt x="731" y="1376"/>
                  </a:cubicBezTo>
                  <a:cubicBezTo>
                    <a:pt x="731" y="1363"/>
                    <a:pt x="731" y="1363"/>
                    <a:pt x="731" y="1363"/>
                  </a:cubicBezTo>
                  <a:cubicBezTo>
                    <a:pt x="716" y="1355"/>
                    <a:pt x="716" y="1355"/>
                    <a:pt x="716" y="1355"/>
                  </a:cubicBezTo>
                  <a:cubicBezTo>
                    <a:pt x="711" y="1344"/>
                    <a:pt x="711" y="1344"/>
                    <a:pt x="711" y="1344"/>
                  </a:cubicBezTo>
                  <a:cubicBezTo>
                    <a:pt x="702" y="1335"/>
                    <a:pt x="702" y="1335"/>
                    <a:pt x="702" y="1335"/>
                  </a:cubicBezTo>
                  <a:cubicBezTo>
                    <a:pt x="689" y="1328"/>
                    <a:pt x="689" y="1328"/>
                    <a:pt x="689" y="1328"/>
                  </a:cubicBezTo>
                  <a:cubicBezTo>
                    <a:pt x="689" y="1317"/>
                    <a:pt x="689" y="1317"/>
                    <a:pt x="689" y="1317"/>
                  </a:cubicBezTo>
                  <a:cubicBezTo>
                    <a:pt x="704" y="1310"/>
                    <a:pt x="704" y="1310"/>
                    <a:pt x="704" y="1310"/>
                  </a:cubicBezTo>
                  <a:cubicBezTo>
                    <a:pt x="698" y="1290"/>
                    <a:pt x="698" y="1290"/>
                    <a:pt x="698" y="1290"/>
                  </a:cubicBezTo>
                  <a:cubicBezTo>
                    <a:pt x="699" y="1275"/>
                    <a:pt x="699" y="1275"/>
                    <a:pt x="699" y="1275"/>
                  </a:cubicBezTo>
                  <a:cubicBezTo>
                    <a:pt x="711" y="1263"/>
                    <a:pt x="711" y="1263"/>
                    <a:pt x="711" y="1263"/>
                  </a:cubicBezTo>
                  <a:cubicBezTo>
                    <a:pt x="720" y="1249"/>
                    <a:pt x="720" y="1249"/>
                    <a:pt x="720" y="1249"/>
                  </a:cubicBezTo>
                  <a:cubicBezTo>
                    <a:pt x="734" y="1239"/>
                    <a:pt x="734" y="1239"/>
                    <a:pt x="734" y="1239"/>
                  </a:cubicBezTo>
                  <a:cubicBezTo>
                    <a:pt x="749" y="1254"/>
                    <a:pt x="749" y="1254"/>
                    <a:pt x="749" y="1254"/>
                  </a:cubicBezTo>
                  <a:cubicBezTo>
                    <a:pt x="740" y="1263"/>
                    <a:pt x="740" y="1263"/>
                    <a:pt x="740" y="1263"/>
                  </a:cubicBezTo>
                  <a:cubicBezTo>
                    <a:pt x="740" y="1275"/>
                    <a:pt x="740" y="1275"/>
                    <a:pt x="740" y="1275"/>
                  </a:cubicBezTo>
                  <a:cubicBezTo>
                    <a:pt x="753" y="1279"/>
                    <a:pt x="753" y="1279"/>
                    <a:pt x="753" y="1279"/>
                  </a:cubicBezTo>
                  <a:cubicBezTo>
                    <a:pt x="770" y="1285"/>
                    <a:pt x="770" y="1285"/>
                    <a:pt x="770" y="1285"/>
                  </a:cubicBezTo>
                  <a:cubicBezTo>
                    <a:pt x="781" y="1290"/>
                    <a:pt x="781" y="1290"/>
                    <a:pt x="781" y="1290"/>
                  </a:cubicBezTo>
                  <a:cubicBezTo>
                    <a:pt x="793" y="1298"/>
                    <a:pt x="793" y="1298"/>
                    <a:pt x="793" y="1298"/>
                  </a:cubicBezTo>
                  <a:cubicBezTo>
                    <a:pt x="809" y="1298"/>
                    <a:pt x="809" y="1298"/>
                    <a:pt x="809" y="1298"/>
                  </a:cubicBezTo>
                  <a:cubicBezTo>
                    <a:pt x="819" y="1288"/>
                    <a:pt x="819" y="1288"/>
                    <a:pt x="819" y="1288"/>
                  </a:cubicBezTo>
                  <a:cubicBezTo>
                    <a:pt x="836" y="1297"/>
                    <a:pt x="836" y="1297"/>
                    <a:pt x="836" y="1297"/>
                  </a:cubicBezTo>
                  <a:cubicBezTo>
                    <a:pt x="850" y="1301"/>
                    <a:pt x="850" y="1301"/>
                    <a:pt x="850" y="1301"/>
                  </a:cubicBezTo>
                  <a:cubicBezTo>
                    <a:pt x="873" y="1301"/>
                    <a:pt x="873" y="1301"/>
                    <a:pt x="873" y="1301"/>
                  </a:cubicBezTo>
                  <a:cubicBezTo>
                    <a:pt x="892" y="1292"/>
                    <a:pt x="892" y="1292"/>
                    <a:pt x="892" y="1292"/>
                  </a:cubicBezTo>
                  <a:cubicBezTo>
                    <a:pt x="908" y="1277"/>
                    <a:pt x="908" y="1277"/>
                    <a:pt x="908" y="1277"/>
                  </a:cubicBezTo>
                  <a:cubicBezTo>
                    <a:pt x="917" y="1264"/>
                    <a:pt x="917" y="1264"/>
                    <a:pt x="917" y="1264"/>
                  </a:cubicBezTo>
                  <a:cubicBezTo>
                    <a:pt x="944" y="1248"/>
                    <a:pt x="944" y="1248"/>
                    <a:pt x="944" y="1248"/>
                  </a:cubicBezTo>
                  <a:cubicBezTo>
                    <a:pt x="947" y="1228"/>
                    <a:pt x="947" y="1228"/>
                    <a:pt x="947" y="1228"/>
                  </a:cubicBezTo>
                  <a:cubicBezTo>
                    <a:pt x="973" y="1209"/>
                    <a:pt x="973" y="1209"/>
                    <a:pt x="973" y="1209"/>
                  </a:cubicBezTo>
                  <a:cubicBezTo>
                    <a:pt x="1005" y="1200"/>
                    <a:pt x="1005" y="1200"/>
                    <a:pt x="1005" y="1200"/>
                  </a:cubicBezTo>
                  <a:cubicBezTo>
                    <a:pt x="1004" y="1170"/>
                    <a:pt x="1004" y="1170"/>
                    <a:pt x="1004" y="1170"/>
                  </a:cubicBezTo>
                  <a:cubicBezTo>
                    <a:pt x="1015" y="1142"/>
                    <a:pt x="1015" y="1142"/>
                    <a:pt x="1015" y="1142"/>
                  </a:cubicBezTo>
                  <a:cubicBezTo>
                    <a:pt x="1026" y="1119"/>
                    <a:pt x="1026" y="1119"/>
                    <a:pt x="1026" y="1119"/>
                  </a:cubicBezTo>
                  <a:cubicBezTo>
                    <a:pt x="1057" y="1114"/>
                    <a:pt x="1057" y="1114"/>
                    <a:pt x="1057" y="1114"/>
                  </a:cubicBezTo>
                  <a:cubicBezTo>
                    <a:pt x="1080" y="1124"/>
                    <a:pt x="1080" y="1124"/>
                    <a:pt x="1080" y="1124"/>
                  </a:cubicBezTo>
                  <a:cubicBezTo>
                    <a:pt x="1114" y="1124"/>
                    <a:pt x="1114" y="1124"/>
                    <a:pt x="1114" y="1124"/>
                  </a:cubicBezTo>
                  <a:cubicBezTo>
                    <a:pt x="1122" y="1137"/>
                    <a:pt x="1122" y="1137"/>
                    <a:pt x="1122" y="1137"/>
                  </a:cubicBezTo>
                  <a:cubicBezTo>
                    <a:pt x="1153" y="1140"/>
                    <a:pt x="1153" y="1140"/>
                    <a:pt x="1153" y="1140"/>
                  </a:cubicBezTo>
                  <a:cubicBezTo>
                    <a:pt x="1177" y="1131"/>
                    <a:pt x="1177" y="1131"/>
                    <a:pt x="1177" y="1131"/>
                  </a:cubicBezTo>
                  <a:cubicBezTo>
                    <a:pt x="1199" y="1154"/>
                    <a:pt x="1199" y="1154"/>
                    <a:pt x="1199" y="1154"/>
                  </a:cubicBezTo>
                  <a:cubicBezTo>
                    <a:pt x="1218" y="1149"/>
                    <a:pt x="1218" y="1149"/>
                    <a:pt x="1218" y="1149"/>
                  </a:cubicBezTo>
                  <a:cubicBezTo>
                    <a:pt x="1243" y="1162"/>
                    <a:pt x="1243" y="1162"/>
                    <a:pt x="1243" y="1162"/>
                  </a:cubicBezTo>
                  <a:cubicBezTo>
                    <a:pt x="1251" y="1138"/>
                    <a:pt x="1251" y="1138"/>
                    <a:pt x="1251" y="1138"/>
                  </a:cubicBezTo>
                  <a:cubicBezTo>
                    <a:pt x="1289" y="1122"/>
                    <a:pt x="1289" y="1122"/>
                    <a:pt x="1289" y="1122"/>
                  </a:cubicBezTo>
                  <a:cubicBezTo>
                    <a:pt x="1324" y="1148"/>
                    <a:pt x="1324" y="1148"/>
                    <a:pt x="1324" y="1148"/>
                  </a:cubicBezTo>
                  <a:cubicBezTo>
                    <a:pt x="1346" y="1126"/>
                    <a:pt x="1346" y="1126"/>
                    <a:pt x="1346" y="1126"/>
                  </a:cubicBezTo>
                  <a:cubicBezTo>
                    <a:pt x="1381" y="1111"/>
                    <a:pt x="1381" y="1111"/>
                    <a:pt x="1381" y="1111"/>
                  </a:cubicBezTo>
                  <a:cubicBezTo>
                    <a:pt x="1395" y="1088"/>
                    <a:pt x="1395" y="1088"/>
                    <a:pt x="1395" y="1088"/>
                  </a:cubicBezTo>
                  <a:cubicBezTo>
                    <a:pt x="1368" y="1076"/>
                    <a:pt x="1368" y="1076"/>
                    <a:pt x="1368" y="1076"/>
                  </a:cubicBezTo>
                  <a:cubicBezTo>
                    <a:pt x="1343" y="1060"/>
                    <a:pt x="1343" y="1060"/>
                    <a:pt x="1343" y="1060"/>
                  </a:cubicBezTo>
                  <a:cubicBezTo>
                    <a:pt x="1343" y="1030"/>
                    <a:pt x="1343" y="1030"/>
                    <a:pt x="1343" y="1030"/>
                  </a:cubicBezTo>
                  <a:cubicBezTo>
                    <a:pt x="1366" y="1007"/>
                    <a:pt x="1366" y="1007"/>
                    <a:pt x="1366" y="1007"/>
                  </a:cubicBezTo>
                  <a:cubicBezTo>
                    <a:pt x="1374" y="999"/>
                    <a:pt x="1374" y="999"/>
                    <a:pt x="1374" y="999"/>
                  </a:cubicBezTo>
                  <a:cubicBezTo>
                    <a:pt x="1376" y="977"/>
                    <a:pt x="1376" y="977"/>
                    <a:pt x="1376" y="977"/>
                  </a:cubicBezTo>
                  <a:cubicBezTo>
                    <a:pt x="1390" y="963"/>
                    <a:pt x="1390" y="963"/>
                    <a:pt x="1390" y="963"/>
                  </a:cubicBezTo>
                  <a:cubicBezTo>
                    <a:pt x="1390" y="939"/>
                    <a:pt x="1390" y="939"/>
                    <a:pt x="1390" y="939"/>
                  </a:cubicBezTo>
                  <a:cubicBezTo>
                    <a:pt x="1375" y="919"/>
                    <a:pt x="1375" y="919"/>
                    <a:pt x="1375" y="919"/>
                  </a:cubicBezTo>
                  <a:cubicBezTo>
                    <a:pt x="1385" y="900"/>
                    <a:pt x="1385" y="900"/>
                    <a:pt x="1385" y="900"/>
                  </a:cubicBezTo>
                  <a:cubicBezTo>
                    <a:pt x="1399" y="883"/>
                    <a:pt x="1399" y="883"/>
                    <a:pt x="1399" y="883"/>
                  </a:cubicBezTo>
                  <a:cubicBezTo>
                    <a:pt x="1412" y="870"/>
                    <a:pt x="1412" y="870"/>
                    <a:pt x="1412" y="870"/>
                  </a:cubicBezTo>
                  <a:cubicBezTo>
                    <a:pt x="1405" y="854"/>
                    <a:pt x="1405" y="854"/>
                    <a:pt x="1405" y="854"/>
                  </a:cubicBezTo>
                  <a:cubicBezTo>
                    <a:pt x="1409" y="834"/>
                    <a:pt x="1409" y="834"/>
                    <a:pt x="1409" y="834"/>
                  </a:cubicBezTo>
                  <a:cubicBezTo>
                    <a:pt x="1405" y="811"/>
                    <a:pt x="1405" y="811"/>
                    <a:pt x="1405" y="811"/>
                  </a:cubicBezTo>
                  <a:cubicBezTo>
                    <a:pt x="1394" y="822"/>
                    <a:pt x="1394" y="822"/>
                    <a:pt x="1394" y="822"/>
                  </a:cubicBezTo>
                  <a:cubicBezTo>
                    <a:pt x="1383" y="811"/>
                    <a:pt x="1383" y="811"/>
                    <a:pt x="1383" y="811"/>
                  </a:cubicBezTo>
                  <a:cubicBezTo>
                    <a:pt x="1361" y="806"/>
                    <a:pt x="1361" y="806"/>
                    <a:pt x="1361" y="806"/>
                  </a:cubicBezTo>
                  <a:cubicBezTo>
                    <a:pt x="1356" y="785"/>
                    <a:pt x="1356" y="785"/>
                    <a:pt x="1356" y="785"/>
                  </a:cubicBezTo>
                  <a:cubicBezTo>
                    <a:pt x="1366" y="776"/>
                    <a:pt x="1366" y="776"/>
                    <a:pt x="1366" y="776"/>
                  </a:cubicBezTo>
                  <a:cubicBezTo>
                    <a:pt x="1364" y="754"/>
                    <a:pt x="1364" y="754"/>
                    <a:pt x="1364" y="754"/>
                  </a:cubicBezTo>
                  <a:cubicBezTo>
                    <a:pt x="1355" y="736"/>
                    <a:pt x="1355" y="736"/>
                    <a:pt x="1355" y="736"/>
                  </a:cubicBezTo>
                  <a:cubicBezTo>
                    <a:pt x="1344" y="725"/>
                    <a:pt x="1344" y="725"/>
                    <a:pt x="1344" y="725"/>
                  </a:cubicBezTo>
                  <a:cubicBezTo>
                    <a:pt x="1332" y="725"/>
                    <a:pt x="1332" y="725"/>
                    <a:pt x="1332" y="725"/>
                  </a:cubicBezTo>
                  <a:cubicBezTo>
                    <a:pt x="1321" y="705"/>
                    <a:pt x="1321" y="705"/>
                    <a:pt x="1321" y="705"/>
                  </a:cubicBezTo>
                  <a:cubicBezTo>
                    <a:pt x="1330" y="698"/>
                    <a:pt x="1330" y="698"/>
                    <a:pt x="1330" y="698"/>
                  </a:cubicBezTo>
                  <a:cubicBezTo>
                    <a:pt x="1330" y="681"/>
                    <a:pt x="1330" y="681"/>
                    <a:pt x="1330" y="681"/>
                  </a:cubicBezTo>
                  <a:cubicBezTo>
                    <a:pt x="1323" y="670"/>
                    <a:pt x="1323" y="670"/>
                    <a:pt x="1323" y="670"/>
                  </a:cubicBezTo>
                  <a:cubicBezTo>
                    <a:pt x="1323" y="660"/>
                    <a:pt x="1323" y="660"/>
                    <a:pt x="1323" y="660"/>
                  </a:cubicBezTo>
                  <a:cubicBezTo>
                    <a:pt x="1336" y="648"/>
                    <a:pt x="1336" y="648"/>
                    <a:pt x="1336" y="648"/>
                  </a:cubicBezTo>
                  <a:cubicBezTo>
                    <a:pt x="1328" y="631"/>
                    <a:pt x="1328" y="631"/>
                    <a:pt x="1328" y="631"/>
                  </a:cubicBezTo>
                  <a:cubicBezTo>
                    <a:pt x="1307" y="618"/>
                    <a:pt x="1307" y="618"/>
                    <a:pt x="1307" y="618"/>
                  </a:cubicBezTo>
                  <a:cubicBezTo>
                    <a:pt x="1307" y="605"/>
                    <a:pt x="1307" y="605"/>
                    <a:pt x="1307" y="605"/>
                  </a:cubicBezTo>
                  <a:cubicBezTo>
                    <a:pt x="1298" y="596"/>
                    <a:pt x="1298" y="596"/>
                    <a:pt x="1298" y="596"/>
                  </a:cubicBezTo>
                  <a:cubicBezTo>
                    <a:pt x="1306" y="582"/>
                    <a:pt x="1306" y="582"/>
                    <a:pt x="1306" y="582"/>
                  </a:cubicBezTo>
                  <a:cubicBezTo>
                    <a:pt x="1303" y="564"/>
                    <a:pt x="1303" y="564"/>
                    <a:pt x="1303" y="564"/>
                  </a:cubicBezTo>
                  <a:cubicBezTo>
                    <a:pt x="1294" y="555"/>
                    <a:pt x="1294" y="555"/>
                    <a:pt x="1294" y="555"/>
                  </a:cubicBezTo>
                  <a:cubicBezTo>
                    <a:pt x="1294" y="539"/>
                    <a:pt x="1294" y="539"/>
                    <a:pt x="1294" y="539"/>
                  </a:cubicBezTo>
                  <a:cubicBezTo>
                    <a:pt x="1308" y="542"/>
                    <a:pt x="1308" y="542"/>
                    <a:pt x="1308" y="542"/>
                  </a:cubicBezTo>
                  <a:cubicBezTo>
                    <a:pt x="1311" y="530"/>
                    <a:pt x="1311" y="530"/>
                    <a:pt x="1311" y="530"/>
                  </a:cubicBezTo>
                  <a:cubicBezTo>
                    <a:pt x="1322" y="520"/>
                    <a:pt x="1322" y="520"/>
                    <a:pt x="1322" y="520"/>
                  </a:cubicBezTo>
                  <a:cubicBezTo>
                    <a:pt x="1328" y="501"/>
                    <a:pt x="1328" y="501"/>
                    <a:pt x="1328" y="501"/>
                  </a:cubicBezTo>
                  <a:cubicBezTo>
                    <a:pt x="1320" y="487"/>
                    <a:pt x="1320" y="487"/>
                    <a:pt x="1320" y="487"/>
                  </a:cubicBezTo>
                  <a:cubicBezTo>
                    <a:pt x="1328" y="487"/>
                    <a:pt x="1328" y="487"/>
                    <a:pt x="1328" y="487"/>
                  </a:cubicBezTo>
                  <a:cubicBezTo>
                    <a:pt x="1333" y="473"/>
                    <a:pt x="1333" y="473"/>
                    <a:pt x="1333" y="473"/>
                  </a:cubicBezTo>
                  <a:cubicBezTo>
                    <a:pt x="1324" y="451"/>
                    <a:pt x="1324" y="451"/>
                    <a:pt x="1324" y="451"/>
                  </a:cubicBezTo>
                  <a:cubicBezTo>
                    <a:pt x="1324" y="436"/>
                    <a:pt x="1324" y="436"/>
                    <a:pt x="1324" y="436"/>
                  </a:cubicBezTo>
                  <a:cubicBezTo>
                    <a:pt x="1309" y="433"/>
                    <a:pt x="1309" y="433"/>
                    <a:pt x="1309" y="433"/>
                  </a:cubicBezTo>
                  <a:cubicBezTo>
                    <a:pt x="1309" y="414"/>
                    <a:pt x="1309" y="414"/>
                    <a:pt x="1309" y="414"/>
                  </a:cubicBezTo>
                  <a:cubicBezTo>
                    <a:pt x="1298" y="425"/>
                    <a:pt x="1298" y="425"/>
                    <a:pt x="1298" y="425"/>
                  </a:cubicBezTo>
                  <a:cubicBezTo>
                    <a:pt x="1292" y="419"/>
                    <a:pt x="1292" y="419"/>
                    <a:pt x="1292" y="419"/>
                  </a:cubicBezTo>
                  <a:cubicBezTo>
                    <a:pt x="1280" y="429"/>
                    <a:pt x="1280" y="429"/>
                    <a:pt x="1280" y="429"/>
                  </a:cubicBezTo>
                  <a:cubicBezTo>
                    <a:pt x="1274" y="423"/>
                    <a:pt x="1274" y="423"/>
                    <a:pt x="1274" y="423"/>
                  </a:cubicBezTo>
                  <a:cubicBezTo>
                    <a:pt x="1272" y="411"/>
                    <a:pt x="1272" y="411"/>
                    <a:pt x="1272" y="411"/>
                  </a:cubicBezTo>
                  <a:cubicBezTo>
                    <a:pt x="1253" y="408"/>
                    <a:pt x="1253" y="408"/>
                    <a:pt x="1253" y="408"/>
                  </a:cubicBezTo>
                  <a:cubicBezTo>
                    <a:pt x="1241" y="396"/>
                    <a:pt x="1241" y="396"/>
                    <a:pt x="1241" y="396"/>
                  </a:cubicBezTo>
                  <a:cubicBezTo>
                    <a:pt x="1238" y="385"/>
                    <a:pt x="1238" y="385"/>
                    <a:pt x="1238" y="385"/>
                  </a:cubicBezTo>
                  <a:cubicBezTo>
                    <a:pt x="1230" y="377"/>
                    <a:pt x="1230" y="377"/>
                    <a:pt x="1230" y="377"/>
                  </a:cubicBezTo>
                  <a:cubicBezTo>
                    <a:pt x="1229" y="359"/>
                    <a:pt x="1229" y="359"/>
                    <a:pt x="1229" y="359"/>
                  </a:cubicBezTo>
                  <a:cubicBezTo>
                    <a:pt x="1247" y="346"/>
                    <a:pt x="1247" y="346"/>
                    <a:pt x="1247" y="346"/>
                  </a:cubicBezTo>
                  <a:cubicBezTo>
                    <a:pt x="1261" y="331"/>
                    <a:pt x="1261" y="331"/>
                    <a:pt x="1261" y="331"/>
                  </a:cubicBezTo>
                  <a:cubicBezTo>
                    <a:pt x="1268" y="320"/>
                    <a:pt x="1268" y="320"/>
                    <a:pt x="1268" y="320"/>
                  </a:cubicBezTo>
                  <a:cubicBezTo>
                    <a:pt x="1287" y="320"/>
                    <a:pt x="1287" y="320"/>
                    <a:pt x="1287" y="320"/>
                  </a:cubicBezTo>
                  <a:cubicBezTo>
                    <a:pt x="1287" y="286"/>
                    <a:pt x="1287" y="286"/>
                    <a:pt x="1287" y="286"/>
                  </a:cubicBezTo>
                  <a:cubicBezTo>
                    <a:pt x="1289" y="263"/>
                    <a:pt x="1289" y="263"/>
                    <a:pt x="1289" y="263"/>
                  </a:cubicBezTo>
                  <a:cubicBezTo>
                    <a:pt x="1269" y="252"/>
                    <a:pt x="1269" y="252"/>
                    <a:pt x="1269" y="252"/>
                  </a:cubicBezTo>
                  <a:cubicBezTo>
                    <a:pt x="1263" y="240"/>
                    <a:pt x="1263" y="240"/>
                    <a:pt x="1263" y="240"/>
                  </a:cubicBezTo>
                  <a:cubicBezTo>
                    <a:pt x="1258" y="245"/>
                    <a:pt x="1258" y="245"/>
                    <a:pt x="1258" y="245"/>
                  </a:cubicBezTo>
                  <a:cubicBezTo>
                    <a:pt x="1252" y="232"/>
                    <a:pt x="1252" y="232"/>
                    <a:pt x="1252" y="232"/>
                  </a:cubicBezTo>
                  <a:cubicBezTo>
                    <a:pt x="1258" y="227"/>
                    <a:pt x="1258" y="227"/>
                    <a:pt x="1258" y="227"/>
                  </a:cubicBezTo>
                  <a:cubicBezTo>
                    <a:pt x="1266" y="219"/>
                    <a:pt x="1266" y="219"/>
                    <a:pt x="1266" y="219"/>
                  </a:cubicBezTo>
                  <a:cubicBezTo>
                    <a:pt x="1284" y="216"/>
                    <a:pt x="1284" y="216"/>
                    <a:pt x="1284" y="216"/>
                  </a:cubicBezTo>
                  <a:cubicBezTo>
                    <a:pt x="1282" y="206"/>
                    <a:pt x="1282" y="206"/>
                    <a:pt x="1282" y="206"/>
                  </a:cubicBezTo>
                  <a:cubicBezTo>
                    <a:pt x="1291" y="197"/>
                    <a:pt x="1291" y="197"/>
                    <a:pt x="1291" y="197"/>
                  </a:cubicBezTo>
                  <a:cubicBezTo>
                    <a:pt x="1288" y="184"/>
                    <a:pt x="1288" y="184"/>
                    <a:pt x="1288" y="184"/>
                  </a:cubicBezTo>
                  <a:cubicBezTo>
                    <a:pt x="1274" y="177"/>
                    <a:pt x="1274" y="177"/>
                    <a:pt x="1274" y="177"/>
                  </a:cubicBezTo>
                  <a:cubicBezTo>
                    <a:pt x="1261" y="173"/>
                    <a:pt x="1261" y="173"/>
                    <a:pt x="1261" y="173"/>
                  </a:cubicBezTo>
                  <a:cubicBezTo>
                    <a:pt x="1254" y="166"/>
                    <a:pt x="1254" y="166"/>
                    <a:pt x="1254" y="166"/>
                  </a:cubicBezTo>
                  <a:cubicBezTo>
                    <a:pt x="1250" y="155"/>
                    <a:pt x="1250" y="155"/>
                    <a:pt x="1250" y="155"/>
                  </a:cubicBezTo>
                  <a:cubicBezTo>
                    <a:pt x="1241" y="155"/>
                    <a:pt x="1241" y="155"/>
                    <a:pt x="1241" y="155"/>
                  </a:cubicBezTo>
                  <a:cubicBezTo>
                    <a:pt x="1240" y="144"/>
                    <a:pt x="1240" y="144"/>
                    <a:pt x="1240" y="144"/>
                  </a:cubicBezTo>
                  <a:cubicBezTo>
                    <a:pt x="1229" y="155"/>
                    <a:pt x="1229" y="155"/>
                    <a:pt x="1229" y="155"/>
                  </a:cubicBezTo>
                  <a:cubicBezTo>
                    <a:pt x="1230" y="166"/>
                    <a:pt x="1230" y="166"/>
                    <a:pt x="1230" y="166"/>
                  </a:cubicBezTo>
                  <a:cubicBezTo>
                    <a:pt x="1234" y="179"/>
                    <a:pt x="1234" y="179"/>
                    <a:pt x="1234" y="179"/>
                  </a:cubicBezTo>
                  <a:cubicBezTo>
                    <a:pt x="1223" y="189"/>
                    <a:pt x="1223" y="189"/>
                    <a:pt x="1223" y="189"/>
                  </a:cubicBezTo>
                  <a:cubicBezTo>
                    <a:pt x="1207" y="174"/>
                    <a:pt x="1207" y="174"/>
                    <a:pt x="1207" y="174"/>
                  </a:cubicBezTo>
                  <a:cubicBezTo>
                    <a:pt x="1198" y="164"/>
                    <a:pt x="1198" y="164"/>
                    <a:pt x="1198" y="164"/>
                  </a:cubicBezTo>
                  <a:cubicBezTo>
                    <a:pt x="1177" y="178"/>
                    <a:pt x="1177" y="178"/>
                    <a:pt x="1177" y="178"/>
                  </a:cubicBezTo>
                  <a:cubicBezTo>
                    <a:pt x="1184" y="199"/>
                    <a:pt x="1184" y="199"/>
                    <a:pt x="1184" y="199"/>
                  </a:cubicBezTo>
                  <a:cubicBezTo>
                    <a:pt x="1199" y="213"/>
                    <a:pt x="1199" y="213"/>
                    <a:pt x="1199" y="213"/>
                  </a:cubicBezTo>
                  <a:cubicBezTo>
                    <a:pt x="1199" y="221"/>
                    <a:pt x="1199" y="221"/>
                    <a:pt x="1199" y="221"/>
                  </a:cubicBezTo>
                  <a:cubicBezTo>
                    <a:pt x="1216" y="230"/>
                    <a:pt x="1216" y="230"/>
                    <a:pt x="1216" y="230"/>
                  </a:cubicBezTo>
                  <a:cubicBezTo>
                    <a:pt x="1227" y="241"/>
                    <a:pt x="1227" y="241"/>
                    <a:pt x="1227" y="241"/>
                  </a:cubicBezTo>
                  <a:cubicBezTo>
                    <a:pt x="1233" y="256"/>
                    <a:pt x="1233" y="256"/>
                    <a:pt x="1233" y="256"/>
                  </a:cubicBezTo>
                  <a:cubicBezTo>
                    <a:pt x="1233" y="268"/>
                    <a:pt x="1233" y="268"/>
                    <a:pt x="1233" y="268"/>
                  </a:cubicBezTo>
                  <a:cubicBezTo>
                    <a:pt x="1217" y="252"/>
                    <a:pt x="1217" y="252"/>
                    <a:pt x="1217" y="252"/>
                  </a:cubicBezTo>
                  <a:cubicBezTo>
                    <a:pt x="1202" y="237"/>
                    <a:pt x="1202" y="237"/>
                    <a:pt x="1202" y="237"/>
                  </a:cubicBezTo>
                  <a:cubicBezTo>
                    <a:pt x="1187" y="246"/>
                    <a:pt x="1187" y="246"/>
                    <a:pt x="1187" y="246"/>
                  </a:cubicBezTo>
                  <a:cubicBezTo>
                    <a:pt x="1175" y="237"/>
                    <a:pt x="1175" y="237"/>
                    <a:pt x="1175" y="237"/>
                  </a:cubicBezTo>
                  <a:cubicBezTo>
                    <a:pt x="1155" y="221"/>
                    <a:pt x="1155" y="221"/>
                    <a:pt x="1155" y="221"/>
                  </a:cubicBezTo>
                  <a:cubicBezTo>
                    <a:pt x="1155" y="204"/>
                    <a:pt x="1155" y="204"/>
                    <a:pt x="1155" y="204"/>
                  </a:cubicBezTo>
                  <a:cubicBezTo>
                    <a:pt x="1155" y="180"/>
                    <a:pt x="1155" y="180"/>
                    <a:pt x="1155" y="180"/>
                  </a:cubicBezTo>
                  <a:cubicBezTo>
                    <a:pt x="1172" y="162"/>
                    <a:pt x="1172" y="162"/>
                    <a:pt x="1172" y="162"/>
                  </a:cubicBezTo>
                  <a:cubicBezTo>
                    <a:pt x="1176" y="137"/>
                    <a:pt x="1176" y="137"/>
                    <a:pt x="1176" y="137"/>
                  </a:cubicBezTo>
                  <a:cubicBezTo>
                    <a:pt x="1176" y="109"/>
                    <a:pt x="1176" y="109"/>
                    <a:pt x="1176" y="109"/>
                  </a:cubicBezTo>
                  <a:cubicBezTo>
                    <a:pt x="1181" y="89"/>
                    <a:pt x="1181" y="89"/>
                    <a:pt x="1181" y="89"/>
                  </a:cubicBezTo>
                  <a:cubicBezTo>
                    <a:pt x="1166" y="89"/>
                    <a:pt x="1166" y="89"/>
                    <a:pt x="1166" y="89"/>
                  </a:cubicBezTo>
                  <a:cubicBezTo>
                    <a:pt x="1159" y="103"/>
                    <a:pt x="1159" y="103"/>
                    <a:pt x="1159" y="103"/>
                  </a:cubicBezTo>
                  <a:cubicBezTo>
                    <a:pt x="1166" y="120"/>
                    <a:pt x="1166" y="120"/>
                    <a:pt x="1166" y="120"/>
                  </a:cubicBezTo>
                  <a:cubicBezTo>
                    <a:pt x="1158" y="140"/>
                    <a:pt x="1158" y="140"/>
                    <a:pt x="1158" y="140"/>
                  </a:cubicBezTo>
                  <a:cubicBezTo>
                    <a:pt x="1146" y="158"/>
                    <a:pt x="1146" y="158"/>
                    <a:pt x="1146" y="158"/>
                  </a:cubicBezTo>
                  <a:cubicBezTo>
                    <a:pt x="1126" y="158"/>
                    <a:pt x="1126" y="158"/>
                    <a:pt x="1126" y="158"/>
                  </a:cubicBezTo>
                  <a:cubicBezTo>
                    <a:pt x="1102" y="183"/>
                    <a:pt x="1102" y="183"/>
                    <a:pt x="1102" y="183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101" y="212"/>
                    <a:pt x="1101" y="212"/>
                    <a:pt x="1101" y="212"/>
                  </a:cubicBezTo>
                  <a:cubicBezTo>
                    <a:pt x="1098" y="232"/>
                    <a:pt x="1098" y="232"/>
                    <a:pt x="1098" y="232"/>
                  </a:cubicBezTo>
                  <a:cubicBezTo>
                    <a:pt x="1104" y="250"/>
                    <a:pt x="1104" y="250"/>
                    <a:pt x="1104" y="250"/>
                  </a:cubicBezTo>
                  <a:cubicBezTo>
                    <a:pt x="1111" y="271"/>
                    <a:pt x="1111" y="271"/>
                    <a:pt x="1111" y="271"/>
                  </a:cubicBezTo>
                  <a:cubicBezTo>
                    <a:pt x="1091" y="291"/>
                    <a:pt x="1091" y="291"/>
                    <a:pt x="1091" y="291"/>
                  </a:cubicBezTo>
                  <a:cubicBezTo>
                    <a:pt x="1083" y="316"/>
                    <a:pt x="1083" y="316"/>
                    <a:pt x="1083" y="316"/>
                  </a:cubicBezTo>
                  <a:cubicBezTo>
                    <a:pt x="1069" y="337"/>
                    <a:pt x="1069" y="337"/>
                    <a:pt x="1069" y="337"/>
                  </a:cubicBezTo>
                  <a:cubicBezTo>
                    <a:pt x="1072" y="368"/>
                    <a:pt x="1072" y="368"/>
                    <a:pt x="1072" y="368"/>
                  </a:cubicBezTo>
                  <a:cubicBezTo>
                    <a:pt x="1060" y="380"/>
                    <a:pt x="1060" y="380"/>
                    <a:pt x="1060" y="380"/>
                  </a:cubicBezTo>
                  <a:cubicBezTo>
                    <a:pt x="1063" y="398"/>
                    <a:pt x="1063" y="398"/>
                    <a:pt x="1063" y="398"/>
                  </a:cubicBezTo>
                  <a:cubicBezTo>
                    <a:pt x="1081" y="398"/>
                    <a:pt x="1081" y="398"/>
                    <a:pt x="1081" y="398"/>
                  </a:cubicBezTo>
                  <a:cubicBezTo>
                    <a:pt x="1088" y="409"/>
                    <a:pt x="1088" y="409"/>
                    <a:pt x="1088" y="409"/>
                  </a:cubicBezTo>
                  <a:cubicBezTo>
                    <a:pt x="1103" y="402"/>
                    <a:pt x="1103" y="402"/>
                    <a:pt x="1103" y="402"/>
                  </a:cubicBezTo>
                  <a:cubicBezTo>
                    <a:pt x="1114" y="391"/>
                    <a:pt x="1114" y="391"/>
                    <a:pt x="1114" y="391"/>
                  </a:cubicBezTo>
                  <a:cubicBezTo>
                    <a:pt x="1128" y="404"/>
                    <a:pt x="1128" y="404"/>
                    <a:pt x="1128" y="404"/>
                  </a:cubicBezTo>
                  <a:cubicBezTo>
                    <a:pt x="1151" y="412"/>
                    <a:pt x="1151" y="412"/>
                    <a:pt x="1151" y="412"/>
                  </a:cubicBezTo>
                  <a:cubicBezTo>
                    <a:pt x="1159" y="420"/>
                    <a:pt x="1159" y="420"/>
                    <a:pt x="1159" y="420"/>
                  </a:cubicBezTo>
                  <a:cubicBezTo>
                    <a:pt x="1172" y="432"/>
                    <a:pt x="1172" y="432"/>
                    <a:pt x="1172" y="432"/>
                  </a:cubicBezTo>
                  <a:cubicBezTo>
                    <a:pt x="1181" y="451"/>
                    <a:pt x="1181" y="451"/>
                    <a:pt x="1181" y="451"/>
                  </a:cubicBezTo>
                  <a:cubicBezTo>
                    <a:pt x="1174" y="467"/>
                    <a:pt x="1174" y="467"/>
                    <a:pt x="1174" y="467"/>
                  </a:cubicBezTo>
                  <a:cubicBezTo>
                    <a:pt x="1180" y="485"/>
                    <a:pt x="1180" y="485"/>
                    <a:pt x="1180" y="485"/>
                  </a:cubicBezTo>
                  <a:cubicBezTo>
                    <a:pt x="1174" y="498"/>
                    <a:pt x="1174" y="498"/>
                    <a:pt x="1174" y="498"/>
                  </a:cubicBezTo>
                  <a:cubicBezTo>
                    <a:pt x="1159" y="502"/>
                    <a:pt x="1159" y="502"/>
                    <a:pt x="1159" y="502"/>
                  </a:cubicBezTo>
                  <a:cubicBezTo>
                    <a:pt x="1161" y="520"/>
                    <a:pt x="1161" y="520"/>
                    <a:pt x="1161" y="520"/>
                  </a:cubicBezTo>
                  <a:cubicBezTo>
                    <a:pt x="1161" y="531"/>
                    <a:pt x="1161" y="531"/>
                    <a:pt x="1161" y="531"/>
                  </a:cubicBezTo>
                  <a:cubicBezTo>
                    <a:pt x="1169" y="540"/>
                    <a:pt x="1169" y="540"/>
                    <a:pt x="1169" y="540"/>
                  </a:cubicBezTo>
                  <a:cubicBezTo>
                    <a:pt x="1191" y="546"/>
                    <a:pt x="1191" y="546"/>
                    <a:pt x="1191" y="546"/>
                  </a:cubicBezTo>
                  <a:cubicBezTo>
                    <a:pt x="1191" y="559"/>
                    <a:pt x="1191" y="559"/>
                    <a:pt x="1191" y="559"/>
                  </a:cubicBezTo>
                  <a:cubicBezTo>
                    <a:pt x="1169" y="555"/>
                    <a:pt x="1169" y="555"/>
                    <a:pt x="1169" y="555"/>
                  </a:cubicBezTo>
                  <a:cubicBezTo>
                    <a:pt x="1149" y="535"/>
                    <a:pt x="1149" y="535"/>
                    <a:pt x="1149" y="535"/>
                  </a:cubicBezTo>
                  <a:cubicBezTo>
                    <a:pt x="1149" y="521"/>
                    <a:pt x="1149" y="521"/>
                    <a:pt x="1149" y="521"/>
                  </a:cubicBezTo>
                  <a:cubicBezTo>
                    <a:pt x="1148" y="498"/>
                    <a:pt x="1148" y="498"/>
                    <a:pt x="1148" y="498"/>
                  </a:cubicBezTo>
                  <a:cubicBezTo>
                    <a:pt x="1164" y="482"/>
                    <a:pt x="1164" y="482"/>
                    <a:pt x="1164" y="482"/>
                  </a:cubicBezTo>
                  <a:cubicBezTo>
                    <a:pt x="1152" y="452"/>
                    <a:pt x="1152" y="452"/>
                    <a:pt x="1152" y="452"/>
                  </a:cubicBezTo>
                  <a:cubicBezTo>
                    <a:pt x="1143" y="443"/>
                    <a:pt x="1143" y="443"/>
                    <a:pt x="1143" y="443"/>
                  </a:cubicBezTo>
                  <a:cubicBezTo>
                    <a:pt x="1137" y="424"/>
                    <a:pt x="1137" y="424"/>
                    <a:pt x="1137" y="424"/>
                  </a:cubicBezTo>
                  <a:cubicBezTo>
                    <a:pt x="1115" y="427"/>
                    <a:pt x="1115" y="427"/>
                    <a:pt x="1115" y="427"/>
                  </a:cubicBezTo>
                  <a:cubicBezTo>
                    <a:pt x="1094" y="427"/>
                    <a:pt x="1094" y="427"/>
                    <a:pt x="1094" y="427"/>
                  </a:cubicBezTo>
                  <a:cubicBezTo>
                    <a:pt x="1081" y="440"/>
                    <a:pt x="1081" y="440"/>
                    <a:pt x="1081" y="440"/>
                  </a:cubicBezTo>
                  <a:cubicBezTo>
                    <a:pt x="1068" y="453"/>
                    <a:pt x="1068" y="453"/>
                    <a:pt x="1068" y="453"/>
                  </a:cubicBezTo>
                  <a:cubicBezTo>
                    <a:pt x="1070" y="471"/>
                    <a:pt x="1070" y="471"/>
                    <a:pt x="1070" y="471"/>
                  </a:cubicBezTo>
                  <a:cubicBezTo>
                    <a:pt x="1075" y="492"/>
                    <a:pt x="1075" y="492"/>
                    <a:pt x="1075" y="492"/>
                  </a:cubicBezTo>
                  <a:cubicBezTo>
                    <a:pt x="1069" y="515"/>
                    <a:pt x="1069" y="515"/>
                    <a:pt x="1069" y="515"/>
                  </a:cubicBezTo>
                  <a:cubicBezTo>
                    <a:pt x="1057" y="527"/>
                    <a:pt x="1057" y="527"/>
                    <a:pt x="1057" y="527"/>
                  </a:cubicBezTo>
                  <a:cubicBezTo>
                    <a:pt x="1042" y="542"/>
                    <a:pt x="1042" y="542"/>
                    <a:pt x="1042" y="542"/>
                  </a:cubicBezTo>
                  <a:cubicBezTo>
                    <a:pt x="1033" y="551"/>
                    <a:pt x="1033" y="551"/>
                    <a:pt x="1033" y="551"/>
                  </a:cubicBezTo>
                  <a:cubicBezTo>
                    <a:pt x="1033" y="571"/>
                    <a:pt x="1033" y="571"/>
                    <a:pt x="1033" y="571"/>
                  </a:cubicBezTo>
                  <a:cubicBezTo>
                    <a:pt x="1014" y="582"/>
                    <a:pt x="1014" y="582"/>
                    <a:pt x="1014" y="582"/>
                  </a:cubicBezTo>
                  <a:cubicBezTo>
                    <a:pt x="990" y="588"/>
                    <a:pt x="990" y="588"/>
                    <a:pt x="990" y="588"/>
                  </a:cubicBezTo>
                  <a:cubicBezTo>
                    <a:pt x="984" y="594"/>
                    <a:pt x="984" y="594"/>
                    <a:pt x="984" y="594"/>
                  </a:cubicBezTo>
                  <a:cubicBezTo>
                    <a:pt x="972" y="594"/>
                    <a:pt x="972" y="594"/>
                    <a:pt x="972" y="594"/>
                  </a:cubicBezTo>
                  <a:cubicBezTo>
                    <a:pt x="972" y="594"/>
                    <a:pt x="958" y="600"/>
                    <a:pt x="961" y="604"/>
                  </a:cubicBezTo>
                  <a:cubicBezTo>
                    <a:pt x="965" y="608"/>
                    <a:pt x="958" y="621"/>
                    <a:pt x="958" y="621"/>
                  </a:cubicBezTo>
                  <a:cubicBezTo>
                    <a:pt x="941" y="621"/>
                    <a:pt x="941" y="621"/>
                    <a:pt x="941" y="621"/>
                  </a:cubicBezTo>
                  <a:cubicBezTo>
                    <a:pt x="929" y="605"/>
                    <a:pt x="929" y="605"/>
                    <a:pt x="929" y="605"/>
                  </a:cubicBezTo>
                  <a:cubicBezTo>
                    <a:pt x="913" y="606"/>
                    <a:pt x="913" y="606"/>
                    <a:pt x="913" y="606"/>
                  </a:cubicBezTo>
                  <a:cubicBezTo>
                    <a:pt x="893" y="592"/>
                    <a:pt x="893" y="592"/>
                    <a:pt x="893" y="592"/>
                  </a:cubicBezTo>
                  <a:cubicBezTo>
                    <a:pt x="879" y="585"/>
                    <a:pt x="879" y="585"/>
                    <a:pt x="879" y="585"/>
                  </a:cubicBezTo>
                  <a:cubicBezTo>
                    <a:pt x="864" y="563"/>
                    <a:pt x="864" y="563"/>
                    <a:pt x="864" y="563"/>
                  </a:cubicBezTo>
                  <a:cubicBezTo>
                    <a:pt x="864" y="545"/>
                    <a:pt x="864" y="545"/>
                    <a:pt x="864" y="545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9" y="560"/>
                    <a:pt x="889" y="560"/>
                    <a:pt x="889" y="560"/>
                  </a:cubicBezTo>
                  <a:cubicBezTo>
                    <a:pt x="905" y="570"/>
                    <a:pt x="905" y="570"/>
                    <a:pt x="905" y="570"/>
                  </a:cubicBezTo>
                  <a:cubicBezTo>
                    <a:pt x="919" y="560"/>
                    <a:pt x="919" y="560"/>
                    <a:pt x="919" y="560"/>
                  </a:cubicBezTo>
                  <a:cubicBezTo>
                    <a:pt x="944" y="565"/>
                    <a:pt x="944" y="565"/>
                    <a:pt x="944" y="565"/>
                  </a:cubicBezTo>
                  <a:cubicBezTo>
                    <a:pt x="957" y="557"/>
                    <a:pt x="957" y="557"/>
                    <a:pt x="957" y="557"/>
                  </a:cubicBezTo>
                  <a:cubicBezTo>
                    <a:pt x="972" y="536"/>
                    <a:pt x="972" y="536"/>
                    <a:pt x="972" y="536"/>
                  </a:cubicBezTo>
                  <a:cubicBezTo>
                    <a:pt x="997" y="511"/>
                    <a:pt x="997" y="511"/>
                    <a:pt x="997" y="511"/>
                  </a:cubicBezTo>
                  <a:cubicBezTo>
                    <a:pt x="1018" y="505"/>
                    <a:pt x="1018" y="505"/>
                    <a:pt x="1018" y="505"/>
                  </a:cubicBezTo>
                  <a:cubicBezTo>
                    <a:pt x="1022" y="470"/>
                    <a:pt x="1022" y="470"/>
                    <a:pt x="1022" y="470"/>
                  </a:cubicBezTo>
                  <a:cubicBezTo>
                    <a:pt x="1043" y="453"/>
                    <a:pt x="1043" y="453"/>
                    <a:pt x="1043" y="453"/>
                  </a:cubicBezTo>
                  <a:cubicBezTo>
                    <a:pt x="1046" y="438"/>
                    <a:pt x="1046" y="438"/>
                    <a:pt x="1046" y="438"/>
                  </a:cubicBezTo>
                  <a:cubicBezTo>
                    <a:pt x="1029" y="421"/>
                    <a:pt x="1029" y="421"/>
                    <a:pt x="1029" y="421"/>
                  </a:cubicBezTo>
                  <a:cubicBezTo>
                    <a:pt x="1022" y="395"/>
                    <a:pt x="1022" y="395"/>
                    <a:pt x="1022" y="395"/>
                  </a:cubicBezTo>
                  <a:cubicBezTo>
                    <a:pt x="1030" y="377"/>
                    <a:pt x="1030" y="377"/>
                    <a:pt x="1030" y="377"/>
                  </a:cubicBezTo>
                  <a:cubicBezTo>
                    <a:pt x="1040" y="340"/>
                    <a:pt x="1040" y="340"/>
                    <a:pt x="1040" y="340"/>
                  </a:cubicBezTo>
                  <a:cubicBezTo>
                    <a:pt x="1047" y="298"/>
                    <a:pt x="1047" y="298"/>
                    <a:pt x="1047" y="298"/>
                  </a:cubicBezTo>
                  <a:cubicBezTo>
                    <a:pt x="1066" y="269"/>
                    <a:pt x="1066" y="269"/>
                    <a:pt x="1066" y="269"/>
                  </a:cubicBezTo>
                  <a:cubicBezTo>
                    <a:pt x="1071" y="243"/>
                    <a:pt x="1071" y="243"/>
                    <a:pt x="1071" y="243"/>
                  </a:cubicBezTo>
                  <a:cubicBezTo>
                    <a:pt x="1077" y="211"/>
                    <a:pt x="1077" y="211"/>
                    <a:pt x="1077" y="211"/>
                  </a:cubicBezTo>
                  <a:cubicBezTo>
                    <a:pt x="1060" y="196"/>
                    <a:pt x="1060" y="196"/>
                    <a:pt x="1060" y="196"/>
                  </a:cubicBezTo>
                  <a:cubicBezTo>
                    <a:pt x="1068" y="171"/>
                    <a:pt x="1068" y="171"/>
                    <a:pt x="1068" y="171"/>
                  </a:cubicBezTo>
                  <a:cubicBezTo>
                    <a:pt x="1096" y="143"/>
                    <a:pt x="1096" y="143"/>
                    <a:pt x="1096" y="143"/>
                  </a:cubicBezTo>
                  <a:cubicBezTo>
                    <a:pt x="1100" y="108"/>
                    <a:pt x="1100" y="108"/>
                    <a:pt x="1100" y="108"/>
                  </a:cubicBezTo>
                  <a:cubicBezTo>
                    <a:pt x="1110" y="98"/>
                    <a:pt x="1110" y="98"/>
                    <a:pt x="1110" y="98"/>
                  </a:cubicBezTo>
                  <a:cubicBezTo>
                    <a:pt x="1101" y="66"/>
                    <a:pt x="1101" y="66"/>
                    <a:pt x="1101" y="66"/>
                  </a:cubicBezTo>
                  <a:cubicBezTo>
                    <a:pt x="1081" y="66"/>
                    <a:pt x="1081" y="66"/>
                    <a:pt x="1081" y="66"/>
                  </a:cubicBezTo>
                  <a:cubicBezTo>
                    <a:pt x="1069" y="54"/>
                    <a:pt x="1069" y="54"/>
                    <a:pt x="1069" y="54"/>
                  </a:cubicBezTo>
                  <a:cubicBezTo>
                    <a:pt x="1046" y="54"/>
                    <a:pt x="1046" y="54"/>
                    <a:pt x="1046" y="54"/>
                  </a:cubicBezTo>
                  <a:cubicBezTo>
                    <a:pt x="1034" y="38"/>
                    <a:pt x="1034" y="38"/>
                    <a:pt x="1034" y="38"/>
                  </a:cubicBezTo>
                  <a:cubicBezTo>
                    <a:pt x="1016" y="47"/>
                    <a:pt x="1016" y="47"/>
                    <a:pt x="1016" y="47"/>
                  </a:cubicBezTo>
                  <a:cubicBezTo>
                    <a:pt x="1005" y="70"/>
                    <a:pt x="1005" y="70"/>
                    <a:pt x="1005" y="70"/>
                  </a:cubicBezTo>
                  <a:cubicBezTo>
                    <a:pt x="996" y="94"/>
                    <a:pt x="996" y="94"/>
                    <a:pt x="996" y="94"/>
                  </a:cubicBezTo>
                  <a:cubicBezTo>
                    <a:pt x="983" y="122"/>
                    <a:pt x="983" y="122"/>
                    <a:pt x="983" y="122"/>
                  </a:cubicBezTo>
                  <a:cubicBezTo>
                    <a:pt x="967" y="138"/>
                    <a:pt x="967" y="138"/>
                    <a:pt x="967" y="138"/>
                  </a:cubicBezTo>
                  <a:cubicBezTo>
                    <a:pt x="959" y="145"/>
                    <a:pt x="959" y="145"/>
                    <a:pt x="959" y="145"/>
                  </a:cubicBezTo>
                  <a:cubicBezTo>
                    <a:pt x="939" y="155"/>
                    <a:pt x="939" y="155"/>
                    <a:pt x="939" y="155"/>
                  </a:cubicBezTo>
                  <a:cubicBezTo>
                    <a:pt x="919" y="162"/>
                    <a:pt x="919" y="162"/>
                    <a:pt x="919" y="162"/>
                  </a:cubicBezTo>
                  <a:cubicBezTo>
                    <a:pt x="909" y="176"/>
                    <a:pt x="909" y="176"/>
                    <a:pt x="909" y="176"/>
                  </a:cubicBezTo>
                  <a:cubicBezTo>
                    <a:pt x="902" y="195"/>
                    <a:pt x="902" y="195"/>
                    <a:pt x="902" y="195"/>
                  </a:cubicBezTo>
                  <a:cubicBezTo>
                    <a:pt x="915" y="199"/>
                    <a:pt x="915" y="199"/>
                    <a:pt x="915" y="199"/>
                  </a:cubicBezTo>
                  <a:cubicBezTo>
                    <a:pt x="915" y="213"/>
                    <a:pt x="915" y="213"/>
                    <a:pt x="915" y="213"/>
                  </a:cubicBezTo>
                  <a:cubicBezTo>
                    <a:pt x="906" y="225"/>
                    <a:pt x="906" y="225"/>
                    <a:pt x="906" y="225"/>
                  </a:cubicBezTo>
                  <a:cubicBezTo>
                    <a:pt x="901" y="248"/>
                    <a:pt x="901" y="248"/>
                    <a:pt x="901" y="248"/>
                  </a:cubicBezTo>
                  <a:cubicBezTo>
                    <a:pt x="901" y="264"/>
                    <a:pt x="901" y="264"/>
                    <a:pt x="901" y="264"/>
                  </a:cubicBezTo>
                  <a:cubicBezTo>
                    <a:pt x="882" y="273"/>
                    <a:pt x="882" y="273"/>
                    <a:pt x="882" y="273"/>
                  </a:cubicBezTo>
                  <a:cubicBezTo>
                    <a:pt x="873" y="283"/>
                    <a:pt x="873" y="283"/>
                    <a:pt x="873" y="283"/>
                  </a:cubicBezTo>
                  <a:cubicBezTo>
                    <a:pt x="883" y="303"/>
                    <a:pt x="883" y="303"/>
                    <a:pt x="883" y="303"/>
                  </a:cubicBezTo>
                  <a:cubicBezTo>
                    <a:pt x="901" y="316"/>
                    <a:pt x="901" y="316"/>
                    <a:pt x="901" y="316"/>
                  </a:cubicBezTo>
                  <a:cubicBezTo>
                    <a:pt x="897" y="343"/>
                    <a:pt x="897" y="343"/>
                    <a:pt x="897" y="343"/>
                  </a:cubicBezTo>
                  <a:cubicBezTo>
                    <a:pt x="908" y="368"/>
                    <a:pt x="908" y="368"/>
                    <a:pt x="908" y="368"/>
                  </a:cubicBezTo>
                  <a:cubicBezTo>
                    <a:pt x="923" y="373"/>
                    <a:pt x="923" y="373"/>
                    <a:pt x="923" y="373"/>
                  </a:cubicBezTo>
                  <a:cubicBezTo>
                    <a:pt x="901" y="393"/>
                    <a:pt x="901" y="393"/>
                    <a:pt x="901" y="393"/>
                  </a:cubicBezTo>
                  <a:cubicBezTo>
                    <a:pt x="901" y="413"/>
                    <a:pt x="901" y="413"/>
                    <a:pt x="901" y="413"/>
                  </a:cubicBezTo>
                  <a:cubicBezTo>
                    <a:pt x="882" y="425"/>
                    <a:pt x="882" y="425"/>
                    <a:pt x="882" y="425"/>
                  </a:cubicBezTo>
                  <a:cubicBezTo>
                    <a:pt x="868" y="404"/>
                    <a:pt x="868" y="404"/>
                    <a:pt x="868" y="404"/>
                  </a:cubicBezTo>
                  <a:cubicBezTo>
                    <a:pt x="868" y="384"/>
                    <a:pt x="868" y="384"/>
                    <a:pt x="868" y="384"/>
                  </a:cubicBezTo>
                  <a:cubicBezTo>
                    <a:pt x="852" y="362"/>
                    <a:pt x="852" y="362"/>
                    <a:pt x="852" y="362"/>
                  </a:cubicBezTo>
                  <a:cubicBezTo>
                    <a:pt x="836" y="338"/>
                    <a:pt x="836" y="338"/>
                    <a:pt x="836" y="338"/>
                  </a:cubicBezTo>
                  <a:cubicBezTo>
                    <a:pt x="814" y="315"/>
                    <a:pt x="814" y="315"/>
                    <a:pt x="814" y="315"/>
                  </a:cubicBezTo>
                  <a:cubicBezTo>
                    <a:pt x="806" y="300"/>
                    <a:pt x="806" y="300"/>
                    <a:pt x="806" y="300"/>
                  </a:cubicBezTo>
                  <a:cubicBezTo>
                    <a:pt x="798" y="312"/>
                    <a:pt x="798" y="312"/>
                    <a:pt x="798" y="312"/>
                  </a:cubicBezTo>
                  <a:cubicBezTo>
                    <a:pt x="783" y="327"/>
                    <a:pt x="783" y="327"/>
                    <a:pt x="783" y="327"/>
                  </a:cubicBezTo>
                  <a:cubicBezTo>
                    <a:pt x="792" y="336"/>
                    <a:pt x="792" y="336"/>
                    <a:pt x="792" y="336"/>
                  </a:cubicBezTo>
                  <a:cubicBezTo>
                    <a:pt x="794" y="343"/>
                    <a:pt x="794" y="343"/>
                    <a:pt x="794" y="343"/>
                  </a:cubicBezTo>
                  <a:cubicBezTo>
                    <a:pt x="801" y="345"/>
                    <a:pt x="801" y="345"/>
                    <a:pt x="801" y="345"/>
                  </a:cubicBezTo>
                  <a:cubicBezTo>
                    <a:pt x="801" y="378"/>
                    <a:pt x="801" y="378"/>
                    <a:pt x="801" y="378"/>
                  </a:cubicBezTo>
                  <a:cubicBezTo>
                    <a:pt x="792" y="378"/>
                    <a:pt x="792" y="378"/>
                    <a:pt x="792" y="378"/>
                  </a:cubicBezTo>
                  <a:cubicBezTo>
                    <a:pt x="788" y="389"/>
                    <a:pt x="788" y="389"/>
                    <a:pt x="788" y="389"/>
                  </a:cubicBezTo>
                  <a:cubicBezTo>
                    <a:pt x="780" y="393"/>
                    <a:pt x="780" y="393"/>
                    <a:pt x="780" y="393"/>
                  </a:cubicBezTo>
                  <a:cubicBezTo>
                    <a:pt x="779" y="403"/>
                    <a:pt x="779" y="403"/>
                    <a:pt x="779" y="403"/>
                  </a:cubicBezTo>
                  <a:cubicBezTo>
                    <a:pt x="777" y="411"/>
                    <a:pt x="777" y="411"/>
                    <a:pt x="777" y="411"/>
                  </a:cubicBezTo>
                  <a:cubicBezTo>
                    <a:pt x="797" y="420"/>
                    <a:pt x="797" y="420"/>
                    <a:pt x="797" y="420"/>
                  </a:cubicBezTo>
                  <a:cubicBezTo>
                    <a:pt x="797" y="433"/>
                    <a:pt x="797" y="433"/>
                    <a:pt x="797" y="433"/>
                  </a:cubicBezTo>
                  <a:cubicBezTo>
                    <a:pt x="779" y="440"/>
                    <a:pt x="779" y="440"/>
                    <a:pt x="779" y="440"/>
                  </a:cubicBezTo>
                  <a:cubicBezTo>
                    <a:pt x="794" y="455"/>
                    <a:pt x="794" y="455"/>
                    <a:pt x="794" y="455"/>
                  </a:cubicBezTo>
                  <a:cubicBezTo>
                    <a:pt x="771" y="467"/>
                    <a:pt x="771" y="467"/>
                    <a:pt x="771" y="467"/>
                  </a:cubicBezTo>
                  <a:cubicBezTo>
                    <a:pt x="753" y="484"/>
                    <a:pt x="753" y="484"/>
                    <a:pt x="753" y="484"/>
                  </a:cubicBezTo>
                  <a:cubicBezTo>
                    <a:pt x="735" y="484"/>
                    <a:pt x="735" y="484"/>
                    <a:pt x="735" y="484"/>
                  </a:cubicBezTo>
                  <a:cubicBezTo>
                    <a:pt x="728" y="505"/>
                    <a:pt x="728" y="505"/>
                    <a:pt x="728" y="505"/>
                  </a:cubicBezTo>
                  <a:cubicBezTo>
                    <a:pt x="695" y="505"/>
                    <a:pt x="695" y="505"/>
                    <a:pt x="695" y="505"/>
                  </a:cubicBezTo>
                  <a:cubicBezTo>
                    <a:pt x="664" y="512"/>
                    <a:pt x="664" y="512"/>
                    <a:pt x="664" y="512"/>
                  </a:cubicBezTo>
                  <a:cubicBezTo>
                    <a:pt x="633" y="529"/>
                    <a:pt x="633" y="529"/>
                    <a:pt x="633" y="529"/>
                  </a:cubicBezTo>
                  <a:cubicBezTo>
                    <a:pt x="633" y="551"/>
                    <a:pt x="633" y="551"/>
                    <a:pt x="633" y="551"/>
                  </a:cubicBezTo>
                  <a:cubicBezTo>
                    <a:pt x="608" y="550"/>
                    <a:pt x="608" y="550"/>
                    <a:pt x="608" y="550"/>
                  </a:cubicBezTo>
                  <a:cubicBezTo>
                    <a:pt x="589" y="553"/>
                    <a:pt x="589" y="553"/>
                    <a:pt x="589" y="553"/>
                  </a:cubicBezTo>
                  <a:cubicBezTo>
                    <a:pt x="579" y="564"/>
                    <a:pt x="579" y="564"/>
                    <a:pt x="579" y="564"/>
                  </a:cubicBezTo>
                  <a:cubicBezTo>
                    <a:pt x="561" y="574"/>
                    <a:pt x="561" y="574"/>
                    <a:pt x="561" y="574"/>
                  </a:cubicBezTo>
                  <a:cubicBezTo>
                    <a:pt x="543" y="592"/>
                    <a:pt x="543" y="592"/>
                    <a:pt x="543" y="592"/>
                  </a:cubicBezTo>
                  <a:cubicBezTo>
                    <a:pt x="526" y="594"/>
                    <a:pt x="526" y="594"/>
                    <a:pt x="526" y="594"/>
                  </a:cubicBezTo>
                  <a:cubicBezTo>
                    <a:pt x="526" y="579"/>
                    <a:pt x="526" y="579"/>
                    <a:pt x="526" y="579"/>
                  </a:cubicBezTo>
                  <a:cubicBezTo>
                    <a:pt x="514" y="574"/>
                    <a:pt x="514" y="574"/>
                    <a:pt x="514" y="574"/>
                  </a:cubicBezTo>
                  <a:cubicBezTo>
                    <a:pt x="499" y="589"/>
                    <a:pt x="499" y="589"/>
                    <a:pt x="499" y="589"/>
                  </a:cubicBezTo>
                  <a:cubicBezTo>
                    <a:pt x="479" y="609"/>
                    <a:pt x="479" y="609"/>
                    <a:pt x="479" y="609"/>
                  </a:cubicBezTo>
                  <a:cubicBezTo>
                    <a:pt x="470" y="626"/>
                    <a:pt x="470" y="626"/>
                    <a:pt x="470" y="626"/>
                  </a:cubicBezTo>
                  <a:cubicBezTo>
                    <a:pt x="474" y="647"/>
                    <a:pt x="474" y="647"/>
                    <a:pt x="474" y="647"/>
                  </a:cubicBezTo>
                  <a:cubicBezTo>
                    <a:pt x="451" y="661"/>
                    <a:pt x="451" y="661"/>
                    <a:pt x="451" y="661"/>
                  </a:cubicBezTo>
                  <a:cubicBezTo>
                    <a:pt x="449" y="679"/>
                    <a:pt x="449" y="679"/>
                    <a:pt x="449" y="679"/>
                  </a:cubicBezTo>
                  <a:cubicBezTo>
                    <a:pt x="429" y="691"/>
                    <a:pt x="429" y="691"/>
                    <a:pt x="429" y="691"/>
                  </a:cubicBezTo>
                  <a:cubicBezTo>
                    <a:pt x="416" y="716"/>
                    <a:pt x="416" y="716"/>
                    <a:pt x="416" y="716"/>
                  </a:cubicBezTo>
                  <a:cubicBezTo>
                    <a:pt x="420" y="732"/>
                    <a:pt x="420" y="732"/>
                    <a:pt x="420" y="732"/>
                  </a:cubicBezTo>
                  <a:cubicBezTo>
                    <a:pt x="412" y="748"/>
                    <a:pt x="412" y="748"/>
                    <a:pt x="412" y="748"/>
                  </a:cubicBezTo>
                  <a:cubicBezTo>
                    <a:pt x="412" y="761"/>
                    <a:pt x="412" y="761"/>
                    <a:pt x="412" y="761"/>
                  </a:cubicBezTo>
                  <a:cubicBezTo>
                    <a:pt x="388" y="784"/>
                    <a:pt x="388" y="784"/>
                    <a:pt x="388" y="784"/>
                  </a:cubicBezTo>
                  <a:cubicBezTo>
                    <a:pt x="384" y="802"/>
                    <a:pt x="384" y="802"/>
                    <a:pt x="384" y="802"/>
                  </a:cubicBezTo>
                  <a:cubicBezTo>
                    <a:pt x="375" y="811"/>
                    <a:pt x="375" y="811"/>
                    <a:pt x="375" y="811"/>
                  </a:cubicBezTo>
                  <a:cubicBezTo>
                    <a:pt x="370" y="824"/>
                    <a:pt x="370" y="824"/>
                    <a:pt x="370" y="824"/>
                  </a:cubicBezTo>
                  <a:cubicBezTo>
                    <a:pt x="370" y="840"/>
                    <a:pt x="370" y="840"/>
                    <a:pt x="370" y="840"/>
                  </a:cubicBezTo>
                  <a:cubicBezTo>
                    <a:pt x="351" y="850"/>
                    <a:pt x="351" y="850"/>
                    <a:pt x="351" y="850"/>
                  </a:cubicBezTo>
                  <a:cubicBezTo>
                    <a:pt x="351" y="869"/>
                    <a:pt x="351" y="869"/>
                    <a:pt x="351" y="869"/>
                  </a:cubicBezTo>
                  <a:cubicBezTo>
                    <a:pt x="340" y="896"/>
                    <a:pt x="340" y="896"/>
                    <a:pt x="340" y="896"/>
                  </a:cubicBezTo>
                  <a:cubicBezTo>
                    <a:pt x="320" y="913"/>
                    <a:pt x="320" y="913"/>
                    <a:pt x="320" y="913"/>
                  </a:cubicBezTo>
                  <a:cubicBezTo>
                    <a:pt x="306" y="935"/>
                    <a:pt x="306" y="935"/>
                    <a:pt x="306" y="935"/>
                  </a:cubicBezTo>
                  <a:cubicBezTo>
                    <a:pt x="293" y="948"/>
                    <a:pt x="293" y="948"/>
                    <a:pt x="293" y="948"/>
                  </a:cubicBezTo>
                  <a:cubicBezTo>
                    <a:pt x="276" y="948"/>
                    <a:pt x="276" y="948"/>
                    <a:pt x="276" y="948"/>
                  </a:cubicBezTo>
                  <a:cubicBezTo>
                    <a:pt x="260" y="962"/>
                    <a:pt x="260" y="962"/>
                    <a:pt x="260" y="962"/>
                  </a:cubicBezTo>
                  <a:cubicBezTo>
                    <a:pt x="260" y="987"/>
                    <a:pt x="260" y="987"/>
                    <a:pt x="260" y="987"/>
                  </a:cubicBezTo>
                  <a:cubicBezTo>
                    <a:pt x="273" y="1006"/>
                    <a:pt x="273" y="1006"/>
                    <a:pt x="273" y="1006"/>
                  </a:cubicBezTo>
                  <a:cubicBezTo>
                    <a:pt x="266" y="1028"/>
                    <a:pt x="266" y="1028"/>
                    <a:pt x="266" y="1028"/>
                  </a:cubicBezTo>
                  <a:cubicBezTo>
                    <a:pt x="256" y="1038"/>
                    <a:pt x="256" y="1038"/>
                    <a:pt x="256" y="1038"/>
                  </a:cubicBezTo>
                  <a:cubicBezTo>
                    <a:pt x="256" y="1045"/>
                    <a:pt x="256" y="1045"/>
                    <a:pt x="256" y="1045"/>
                  </a:cubicBezTo>
                  <a:cubicBezTo>
                    <a:pt x="267" y="1056"/>
                    <a:pt x="267" y="1056"/>
                    <a:pt x="267" y="1056"/>
                  </a:cubicBezTo>
                  <a:cubicBezTo>
                    <a:pt x="255" y="1067"/>
                    <a:pt x="255" y="1067"/>
                    <a:pt x="255" y="1067"/>
                  </a:cubicBezTo>
                  <a:cubicBezTo>
                    <a:pt x="243" y="1077"/>
                    <a:pt x="243" y="1077"/>
                    <a:pt x="243" y="1077"/>
                  </a:cubicBezTo>
                  <a:cubicBezTo>
                    <a:pt x="226" y="1074"/>
                    <a:pt x="226" y="1074"/>
                    <a:pt x="226" y="1074"/>
                  </a:cubicBezTo>
                  <a:cubicBezTo>
                    <a:pt x="209" y="1085"/>
                    <a:pt x="209" y="1085"/>
                    <a:pt x="209" y="1085"/>
                  </a:cubicBezTo>
                  <a:cubicBezTo>
                    <a:pt x="209" y="1095"/>
                    <a:pt x="209" y="1095"/>
                    <a:pt x="209" y="1095"/>
                  </a:cubicBezTo>
                  <a:cubicBezTo>
                    <a:pt x="217" y="1102"/>
                    <a:pt x="217" y="1102"/>
                    <a:pt x="217" y="1102"/>
                  </a:cubicBezTo>
                  <a:cubicBezTo>
                    <a:pt x="207" y="1113"/>
                    <a:pt x="207" y="1113"/>
                    <a:pt x="207" y="1113"/>
                  </a:cubicBezTo>
                  <a:cubicBezTo>
                    <a:pt x="199" y="1120"/>
                    <a:pt x="199" y="1120"/>
                    <a:pt x="199" y="1120"/>
                  </a:cubicBezTo>
                  <a:cubicBezTo>
                    <a:pt x="188" y="1103"/>
                    <a:pt x="188" y="1103"/>
                    <a:pt x="188" y="1103"/>
                  </a:cubicBezTo>
                  <a:cubicBezTo>
                    <a:pt x="175" y="1103"/>
                    <a:pt x="175" y="1103"/>
                    <a:pt x="175" y="1103"/>
                  </a:cubicBezTo>
                  <a:cubicBezTo>
                    <a:pt x="165" y="1119"/>
                    <a:pt x="165" y="1119"/>
                    <a:pt x="165" y="1119"/>
                  </a:cubicBezTo>
                  <a:cubicBezTo>
                    <a:pt x="160" y="1137"/>
                    <a:pt x="160" y="1137"/>
                    <a:pt x="160" y="1137"/>
                  </a:cubicBezTo>
                  <a:cubicBezTo>
                    <a:pt x="144" y="1145"/>
                    <a:pt x="144" y="1145"/>
                    <a:pt x="144" y="1145"/>
                  </a:cubicBezTo>
                  <a:cubicBezTo>
                    <a:pt x="125" y="1145"/>
                    <a:pt x="125" y="1145"/>
                    <a:pt x="125" y="1145"/>
                  </a:cubicBezTo>
                  <a:cubicBezTo>
                    <a:pt x="120" y="1140"/>
                    <a:pt x="120" y="1140"/>
                    <a:pt x="120" y="1140"/>
                  </a:cubicBezTo>
                  <a:cubicBezTo>
                    <a:pt x="113" y="1153"/>
                    <a:pt x="113" y="1153"/>
                    <a:pt x="113" y="1153"/>
                  </a:cubicBezTo>
                  <a:cubicBezTo>
                    <a:pt x="113" y="1169"/>
                    <a:pt x="113" y="1169"/>
                    <a:pt x="113" y="1169"/>
                  </a:cubicBezTo>
                  <a:cubicBezTo>
                    <a:pt x="105" y="1177"/>
                    <a:pt x="105" y="1177"/>
                    <a:pt x="105" y="1177"/>
                  </a:cubicBezTo>
                  <a:cubicBezTo>
                    <a:pt x="93" y="1191"/>
                    <a:pt x="93" y="1191"/>
                    <a:pt x="93" y="1191"/>
                  </a:cubicBezTo>
                  <a:cubicBezTo>
                    <a:pt x="105" y="1208"/>
                    <a:pt x="105" y="1208"/>
                    <a:pt x="105" y="1208"/>
                  </a:cubicBezTo>
                  <a:cubicBezTo>
                    <a:pt x="128" y="1224"/>
                    <a:pt x="128" y="1224"/>
                    <a:pt x="128" y="1224"/>
                  </a:cubicBezTo>
                  <a:cubicBezTo>
                    <a:pt x="141" y="1224"/>
                    <a:pt x="141" y="1224"/>
                    <a:pt x="141" y="1224"/>
                  </a:cubicBezTo>
                  <a:cubicBezTo>
                    <a:pt x="153" y="1241"/>
                    <a:pt x="153" y="1241"/>
                    <a:pt x="153" y="1241"/>
                  </a:cubicBezTo>
                  <a:cubicBezTo>
                    <a:pt x="165" y="1229"/>
                    <a:pt x="165" y="1229"/>
                    <a:pt x="165" y="1229"/>
                  </a:cubicBezTo>
                  <a:cubicBezTo>
                    <a:pt x="169" y="1245"/>
                    <a:pt x="169" y="1245"/>
                    <a:pt x="169" y="1245"/>
                  </a:cubicBezTo>
                  <a:cubicBezTo>
                    <a:pt x="165" y="1260"/>
                    <a:pt x="165" y="1260"/>
                    <a:pt x="165" y="1260"/>
                  </a:cubicBezTo>
                  <a:cubicBezTo>
                    <a:pt x="153" y="1281"/>
                    <a:pt x="153" y="1281"/>
                    <a:pt x="153" y="1281"/>
                  </a:cubicBezTo>
                  <a:cubicBezTo>
                    <a:pt x="153" y="1293"/>
                    <a:pt x="153" y="1293"/>
                    <a:pt x="153" y="1293"/>
                  </a:cubicBezTo>
                  <a:cubicBezTo>
                    <a:pt x="131" y="1298"/>
                    <a:pt x="131" y="1298"/>
                    <a:pt x="131" y="1298"/>
                  </a:cubicBezTo>
                  <a:cubicBezTo>
                    <a:pt x="118" y="1311"/>
                    <a:pt x="118" y="1311"/>
                    <a:pt x="118" y="1311"/>
                  </a:cubicBezTo>
                  <a:cubicBezTo>
                    <a:pt x="98" y="1304"/>
                    <a:pt x="98" y="1304"/>
                    <a:pt x="98" y="1304"/>
                  </a:cubicBezTo>
                  <a:cubicBezTo>
                    <a:pt x="98" y="1290"/>
                    <a:pt x="98" y="1290"/>
                    <a:pt x="98" y="1290"/>
                  </a:cubicBezTo>
                  <a:cubicBezTo>
                    <a:pt x="87" y="1280"/>
                    <a:pt x="87" y="1280"/>
                    <a:pt x="87" y="1280"/>
                  </a:cubicBezTo>
                  <a:cubicBezTo>
                    <a:pt x="72" y="1272"/>
                    <a:pt x="72" y="1272"/>
                    <a:pt x="72" y="1272"/>
                  </a:cubicBezTo>
                  <a:cubicBezTo>
                    <a:pt x="57" y="1267"/>
                    <a:pt x="57" y="1267"/>
                    <a:pt x="57" y="1267"/>
                  </a:cubicBezTo>
                  <a:cubicBezTo>
                    <a:pt x="36" y="1283"/>
                    <a:pt x="36" y="1283"/>
                    <a:pt x="36" y="1283"/>
                  </a:cubicBezTo>
                  <a:cubicBezTo>
                    <a:pt x="40" y="1302"/>
                    <a:pt x="40" y="1302"/>
                    <a:pt x="40" y="1302"/>
                  </a:cubicBezTo>
                  <a:cubicBezTo>
                    <a:pt x="49" y="1311"/>
                    <a:pt x="49" y="1311"/>
                    <a:pt x="49" y="1311"/>
                  </a:cubicBezTo>
                  <a:cubicBezTo>
                    <a:pt x="52" y="1337"/>
                    <a:pt x="52" y="1337"/>
                    <a:pt x="52" y="1337"/>
                  </a:cubicBezTo>
                  <a:cubicBezTo>
                    <a:pt x="64" y="1357"/>
                    <a:pt x="64" y="1357"/>
                    <a:pt x="64" y="1357"/>
                  </a:cubicBezTo>
                  <a:cubicBezTo>
                    <a:pt x="88" y="1359"/>
                    <a:pt x="88" y="1359"/>
                    <a:pt x="88" y="1359"/>
                  </a:cubicBezTo>
                  <a:cubicBezTo>
                    <a:pt x="99" y="1352"/>
                    <a:pt x="99" y="1352"/>
                    <a:pt x="99" y="1352"/>
                  </a:cubicBezTo>
                  <a:cubicBezTo>
                    <a:pt x="122" y="1360"/>
                    <a:pt x="122" y="1360"/>
                    <a:pt x="122" y="1360"/>
                  </a:cubicBezTo>
                  <a:cubicBezTo>
                    <a:pt x="129" y="1381"/>
                    <a:pt x="129" y="1381"/>
                    <a:pt x="129" y="1381"/>
                  </a:cubicBezTo>
                  <a:cubicBezTo>
                    <a:pt x="129" y="1399"/>
                    <a:pt x="129" y="1399"/>
                    <a:pt x="129" y="1399"/>
                  </a:cubicBezTo>
                  <a:cubicBezTo>
                    <a:pt x="118" y="1399"/>
                    <a:pt x="118" y="1399"/>
                    <a:pt x="118" y="1399"/>
                  </a:cubicBezTo>
                  <a:cubicBezTo>
                    <a:pt x="111" y="1390"/>
                    <a:pt x="111" y="1390"/>
                    <a:pt x="111" y="1390"/>
                  </a:cubicBezTo>
                  <a:cubicBezTo>
                    <a:pt x="95" y="1391"/>
                    <a:pt x="95" y="1391"/>
                    <a:pt x="95" y="1391"/>
                  </a:cubicBezTo>
                  <a:cubicBezTo>
                    <a:pt x="95" y="1398"/>
                    <a:pt x="95" y="1398"/>
                    <a:pt x="95" y="1398"/>
                  </a:cubicBezTo>
                  <a:cubicBezTo>
                    <a:pt x="80" y="1403"/>
                    <a:pt x="80" y="1403"/>
                    <a:pt x="80" y="1403"/>
                  </a:cubicBezTo>
                  <a:cubicBezTo>
                    <a:pt x="60" y="1423"/>
                    <a:pt x="60" y="1423"/>
                    <a:pt x="60" y="1423"/>
                  </a:cubicBezTo>
                  <a:cubicBezTo>
                    <a:pt x="60" y="1434"/>
                    <a:pt x="60" y="1434"/>
                    <a:pt x="60" y="1434"/>
                  </a:cubicBezTo>
                  <a:cubicBezTo>
                    <a:pt x="47" y="1451"/>
                    <a:pt x="47" y="1451"/>
                    <a:pt x="47" y="1451"/>
                  </a:cubicBezTo>
                  <a:cubicBezTo>
                    <a:pt x="47" y="1468"/>
                    <a:pt x="47" y="1468"/>
                    <a:pt x="47" y="1468"/>
                  </a:cubicBezTo>
                  <a:cubicBezTo>
                    <a:pt x="37" y="1468"/>
                    <a:pt x="37" y="1468"/>
                    <a:pt x="37" y="1468"/>
                  </a:cubicBezTo>
                  <a:cubicBezTo>
                    <a:pt x="24" y="1492"/>
                    <a:pt x="24" y="1492"/>
                    <a:pt x="24" y="1492"/>
                  </a:cubicBezTo>
                  <a:cubicBezTo>
                    <a:pt x="21" y="1506"/>
                    <a:pt x="21" y="1506"/>
                    <a:pt x="21" y="1506"/>
                  </a:cubicBezTo>
                  <a:cubicBezTo>
                    <a:pt x="6" y="1513"/>
                    <a:pt x="6" y="1513"/>
                    <a:pt x="6" y="1513"/>
                  </a:cubicBezTo>
                  <a:cubicBezTo>
                    <a:pt x="0" y="1523"/>
                    <a:pt x="0" y="1523"/>
                    <a:pt x="0" y="1523"/>
                  </a:cubicBezTo>
                  <a:cubicBezTo>
                    <a:pt x="34" y="1523"/>
                    <a:pt x="34" y="1523"/>
                    <a:pt x="34" y="1523"/>
                  </a:cubicBezTo>
                  <a:cubicBezTo>
                    <a:pt x="46" y="1519"/>
                    <a:pt x="46" y="1519"/>
                    <a:pt x="46" y="1519"/>
                  </a:cubicBezTo>
                  <a:cubicBezTo>
                    <a:pt x="61" y="1526"/>
                    <a:pt x="61" y="1526"/>
                    <a:pt x="61" y="1526"/>
                  </a:cubicBezTo>
                  <a:cubicBezTo>
                    <a:pt x="71" y="1526"/>
                    <a:pt x="71" y="1526"/>
                    <a:pt x="71" y="1526"/>
                  </a:cubicBezTo>
                  <a:cubicBezTo>
                    <a:pt x="78" y="1538"/>
                    <a:pt x="78" y="1538"/>
                    <a:pt x="78" y="1538"/>
                  </a:cubicBezTo>
                  <a:cubicBezTo>
                    <a:pt x="73" y="1550"/>
                    <a:pt x="73" y="1550"/>
                    <a:pt x="73" y="1550"/>
                  </a:cubicBezTo>
                  <a:cubicBezTo>
                    <a:pt x="55" y="1559"/>
                    <a:pt x="55" y="1559"/>
                    <a:pt x="55" y="1559"/>
                  </a:cubicBezTo>
                  <a:cubicBezTo>
                    <a:pt x="56" y="1571"/>
                    <a:pt x="56" y="1571"/>
                    <a:pt x="56" y="1571"/>
                  </a:cubicBezTo>
                  <a:cubicBezTo>
                    <a:pt x="67" y="1571"/>
                    <a:pt x="67" y="1571"/>
                    <a:pt x="67" y="1571"/>
                  </a:cubicBezTo>
                  <a:cubicBezTo>
                    <a:pt x="70" y="1586"/>
                    <a:pt x="70" y="1586"/>
                    <a:pt x="70" y="1586"/>
                  </a:cubicBezTo>
                  <a:cubicBezTo>
                    <a:pt x="77" y="1566"/>
                    <a:pt x="77" y="1566"/>
                    <a:pt x="77" y="1566"/>
                  </a:cubicBezTo>
                  <a:cubicBezTo>
                    <a:pt x="97" y="1571"/>
                    <a:pt x="97" y="1571"/>
                    <a:pt x="97" y="1571"/>
                  </a:cubicBezTo>
                  <a:cubicBezTo>
                    <a:pt x="113" y="1566"/>
                    <a:pt x="113" y="1566"/>
                    <a:pt x="113" y="1566"/>
                  </a:cubicBezTo>
                  <a:cubicBezTo>
                    <a:pt x="120" y="1549"/>
                    <a:pt x="120" y="1549"/>
                    <a:pt x="120" y="1549"/>
                  </a:cubicBezTo>
                  <a:cubicBezTo>
                    <a:pt x="113" y="1525"/>
                    <a:pt x="113" y="1525"/>
                    <a:pt x="113" y="1525"/>
                  </a:cubicBezTo>
                  <a:cubicBezTo>
                    <a:pt x="130" y="1518"/>
                    <a:pt x="130" y="1518"/>
                    <a:pt x="130" y="1518"/>
                  </a:cubicBezTo>
                  <a:cubicBezTo>
                    <a:pt x="155" y="1517"/>
                    <a:pt x="155" y="1517"/>
                    <a:pt x="155" y="1517"/>
                  </a:cubicBezTo>
                  <a:cubicBezTo>
                    <a:pt x="171" y="1533"/>
                    <a:pt x="171" y="1533"/>
                    <a:pt x="171" y="1533"/>
                  </a:cubicBezTo>
                  <a:cubicBezTo>
                    <a:pt x="185" y="1533"/>
                    <a:pt x="185" y="1533"/>
                    <a:pt x="185" y="1533"/>
                  </a:cubicBezTo>
                  <a:cubicBezTo>
                    <a:pt x="197" y="1521"/>
                    <a:pt x="197" y="1521"/>
                    <a:pt x="197" y="1521"/>
                  </a:cubicBezTo>
                  <a:cubicBezTo>
                    <a:pt x="184" y="1508"/>
                    <a:pt x="184" y="1508"/>
                    <a:pt x="184" y="1508"/>
                  </a:cubicBezTo>
                  <a:cubicBezTo>
                    <a:pt x="173" y="1498"/>
                    <a:pt x="173" y="1498"/>
                    <a:pt x="173" y="1498"/>
                  </a:cubicBezTo>
                  <a:cubicBezTo>
                    <a:pt x="162" y="1491"/>
                    <a:pt x="162" y="1491"/>
                    <a:pt x="162" y="1491"/>
                  </a:cubicBezTo>
                  <a:cubicBezTo>
                    <a:pt x="176" y="1477"/>
                    <a:pt x="176" y="1477"/>
                    <a:pt x="176" y="1477"/>
                  </a:cubicBezTo>
                  <a:cubicBezTo>
                    <a:pt x="169" y="1463"/>
                    <a:pt x="169" y="1463"/>
                    <a:pt x="169" y="1463"/>
                  </a:cubicBezTo>
                  <a:cubicBezTo>
                    <a:pt x="176" y="1442"/>
                    <a:pt x="176" y="1442"/>
                    <a:pt x="176" y="1442"/>
                  </a:cubicBezTo>
                  <a:cubicBezTo>
                    <a:pt x="196" y="1442"/>
                    <a:pt x="196" y="1442"/>
                    <a:pt x="196" y="1442"/>
                  </a:cubicBezTo>
                  <a:cubicBezTo>
                    <a:pt x="218" y="1453"/>
                    <a:pt x="218" y="1453"/>
                    <a:pt x="218" y="1453"/>
                  </a:cubicBezTo>
                  <a:cubicBezTo>
                    <a:pt x="234" y="1467"/>
                    <a:pt x="234" y="1467"/>
                    <a:pt x="234" y="1467"/>
                  </a:cubicBezTo>
                  <a:cubicBezTo>
                    <a:pt x="251" y="1462"/>
                    <a:pt x="251" y="1462"/>
                    <a:pt x="251" y="1462"/>
                  </a:cubicBezTo>
                  <a:lnTo>
                    <a:pt x="275" y="1467"/>
                  </a:lnTo>
                  <a:close/>
                  <a:moveTo>
                    <a:pt x="1227" y="122"/>
                  </a:moveTo>
                  <a:cubicBezTo>
                    <a:pt x="1217" y="132"/>
                    <a:pt x="1217" y="132"/>
                    <a:pt x="1217" y="132"/>
                  </a:cubicBezTo>
                  <a:cubicBezTo>
                    <a:pt x="1207" y="141"/>
                    <a:pt x="1207" y="141"/>
                    <a:pt x="1207" y="141"/>
                  </a:cubicBezTo>
                  <a:cubicBezTo>
                    <a:pt x="1216" y="148"/>
                    <a:pt x="1216" y="148"/>
                    <a:pt x="1216" y="148"/>
                  </a:cubicBezTo>
                  <a:cubicBezTo>
                    <a:pt x="1224" y="141"/>
                    <a:pt x="1224" y="141"/>
                    <a:pt x="1224" y="141"/>
                  </a:cubicBezTo>
                  <a:cubicBezTo>
                    <a:pt x="1236" y="141"/>
                    <a:pt x="1236" y="141"/>
                    <a:pt x="1236" y="141"/>
                  </a:cubicBezTo>
                  <a:cubicBezTo>
                    <a:pt x="1248" y="130"/>
                    <a:pt x="1248" y="130"/>
                    <a:pt x="1248" y="130"/>
                  </a:cubicBezTo>
                  <a:cubicBezTo>
                    <a:pt x="1237" y="120"/>
                    <a:pt x="1237" y="120"/>
                    <a:pt x="1237" y="120"/>
                  </a:cubicBezTo>
                  <a:lnTo>
                    <a:pt x="1227" y="122"/>
                  </a:lnTo>
                  <a:close/>
                  <a:moveTo>
                    <a:pt x="1195" y="25"/>
                  </a:moveTo>
                  <a:cubicBezTo>
                    <a:pt x="1187" y="32"/>
                    <a:pt x="1187" y="32"/>
                    <a:pt x="1187" y="32"/>
                  </a:cubicBezTo>
                  <a:cubicBezTo>
                    <a:pt x="1193" y="40"/>
                    <a:pt x="1193" y="40"/>
                    <a:pt x="1193" y="40"/>
                  </a:cubicBezTo>
                  <a:cubicBezTo>
                    <a:pt x="1203" y="33"/>
                    <a:pt x="1203" y="33"/>
                    <a:pt x="1203" y="33"/>
                  </a:cubicBezTo>
                  <a:cubicBezTo>
                    <a:pt x="1216" y="36"/>
                    <a:pt x="1216" y="36"/>
                    <a:pt x="1216" y="36"/>
                  </a:cubicBezTo>
                  <a:cubicBezTo>
                    <a:pt x="1213" y="28"/>
                    <a:pt x="1213" y="28"/>
                    <a:pt x="1213" y="28"/>
                  </a:cubicBezTo>
                  <a:lnTo>
                    <a:pt x="1195" y="25"/>
                  </a:lnTo>
                  <a:close/>
                  <a:moveTo>
                    <a:pt x="1155" y="60"/>
                  </a:moveTo>
                  <a:cubicBezTo>
                    <a:pt x="1150" y="71"/>
                    <a:pt x="1150" y="71"/>
                    <a:pt x="1150" y="71"/>
                  </a:cubicBezTo>
                  <a:cubicBezTo>
                    <a:pt x="1157" y="78"/>
                    <a:pt x="1157" y="78"/>
                    <a:pt x="1157" y="78"/>
                  </a:cubicBezTo>
                  <a:cubicBezTo>
                    <a:pt x="1165" y="68"/>
                    <a:pt x="1165" y="68"/>
                    <a:pt x="1165" y="68"/>
                  </a:cubicBezTo>
                  <a:lnTo>
                    <a:pt x="1155" y="60"/>
                  </a:lnTo>
                  <a:close/>
                  <a:moveTo>
                    <a:pt x="1061" y="3"/>
                  </a:moveTo>
                  <a:cubicBezTo>
                    <a:pt x="1051" y="10"/>
                    <a:pt x="1051" y="10"/>
                    <a:pt x="1051" y="10"/>
                  </a:cubicBezTo>
                  <a:cubicBezTo>
                    <a:pt x="1055" y="18"/>
                    <a:pt x="1055" y="18"/>
                    <a:pt x="1055" y="18"/>
                  </a:cubicBezTo>
                  <a:cubicBezTo>
                    <a:pt x="1048" y="28"/>
                    <a:pt x="1048" y="28"/>
                    <a:pt x="1048" y="28"/>
                  </a:cubicBezTo>
                  <a:cubicBezTo>
                    <a:pt x="1050" y="34"/>
                    <a:pt x="1050" y="34"/>
                    <a:pt x="1050" y="34"/>
                  </a:cubicBezTo>
                  <a:cubicBezTo>
                    <a:pt x="1065" y="38"/>
                    <a:pt x="1065" y="38"/>
                    <a:pt x="1065" y="38"/>
                  </a:cubicBezTo>
                  <a:cubicBezTo>
                    <a:pt x="1080" y="31"/>
                    <a:pt x="1080" y="31"/>
                    <a:pt x="1080" y="31"/>
                  </a:cubicBezTo>
                  <a:cubicBezTo>
                    <a:pt x="1089" y="32"/>
                    <a:pt x="1089" y="32"/>
                    <a:pt x="1089" y="32"/>
                  </a:cubicBezTo>
                  <a:cubicBezTo>
                    <a:pt x="1089" y="23"/>
                    <a:pt x="1089" y="23"/>
                    <a:pt x="1089" y="23"/>
                  </a:cubicBezTo>
                  <a:cubicBezTo>
                    <a:pt x="1075" y="20"/>
                    <a:pt x="1075" y="20"/>
                    <a:pt x="1075" y="20"/>
                  </a:cubicBezTo>
                  <a:cubicBezTo>
                    <a:pt x="1082" y="12"/>
                    <a:pt x="1082" y="12"/>
                    <a:pt x="1082" y="12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1065" y="4"/>
                    <a:pt x="1065" y="4"/>
                    <a:pt x="1065" y="4"/>
                  </a:cubicBezTo>
                  <a:lnTo>
                    <a:pt x="1061" y="3"/>
                  </a:lnTo>
                  <a:close/>
                </a:path>
              </a:pathLst>
            </a:custGeom>
            <a:solidFill>
              <a:srgbClr val="CFBF5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 </a:t>
              </a:r>
            </a:p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</a:t>
              </a:r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3288" y="1348"/>
              <a:ext cx="1743" cy="1977"/>
            </a:xfrm>
            <a:custGeom>
              <a:avLst/>
              <a:gdLst>
                <a:gd name="T0" fmla="*/ 1057 w 2456"/>
                <a:gd name="T1" fmla="*/ 1002 h 2785"/>
                <a:gd name="T2" fmla="*/ 1020 w 2456"/>
                <a:gd name="T3" fmla="*/ 884 h 2785"/>
                <a:gd name="T4" fmla="*/ 999 w 2456"/>
                <a:gd name="T5" fmla="*/ 720 h 2785"/>
                <a:gd name="T6" fmla="*/ 1086 w 2456"/>
                <a:gd name="T7" fmla="*/ 603 h 2785"/>
                <a:gd name="T8" fmla="*/ 1023 w 2456"/>
                <a:gd name="T9" fmla="*/ 480 h 2785"/>
                <a:gd name="T10" fmla="*/ 1001 w 2456"/>
                <a:gd name="T11" fmla="*/ 471 h 2785"/>
                <a:gd name="T12" fmla="*/ 975 w 2456"/>
                <a:gd name="T13" fmla="*/ 444 h 2785"/>
                <a:gd name="T14" fmla="*/ 1018 w 2456"/>
                <a:gd name="T15" fmla="*/ 314 h 2785"/>
                <a:gd name="T16" fmla="*/ 920 w 2456"/>
                <a:gd name="T17" fmla="*/ 282 h 2785"/>
                <a:gd name="T18" fmla="*/ 850 w 2456"/>
                <a:gd name="T19" fmla="*/ 221 h 2785"/>
                <a:gd name="T20" fmla="*/ 803 w 2456"/>
                <a:gd name="T21" fmla="*/ 336 h 2785"/>
                <a:gd name="T22" fmla="*/ 707 w 2456"/>
                <a:gd name="T23" fmla="*/ 360 h 2785"/>
                <a:gd name="T24" fmla="*/ 599 w 2456"/>
                <a:gd name="T25" fmla="*/ 444 h 2785"/>
                <a:gd name="T26" fmla="*/ 537 w 2456"/>
                <a:gd name="T27" fmla="*/ 502 h 2785"/>
                <a:gd name="T28" fmla="*/ 505 w 2456"/>
                <a:gd name="T29" fmla="*/ 618 h 2785"/>
                <a:gd name="T30" fmla="*/ 447 w 2456"/>
                <a:gd name="T31" fmla="*/ 591 h 2785"/>
                <a:gd name="T32" fmla="*/ 443 w 2456"/>
                <a:gd name="T33" fmla="*/ 693 h 2785"/>
                <a:gd name="T34" fmla="*/ 472 w 2456"/>
                <a:gd name="T35" fmla="*/ 760 h 2785"/>
                <a:gd name="T36" fmla="*/ 468 w 2456"/>
                <a:gd name="T37" fmla="*/ 866 h 2785"/>
                <a:gd name="T38" fmla="*/ 496 w 2456"/>
                <a:gd name="T39" fmla="*/ 980 h 2785"/>
                <a:gd name="T40" fmla="*/ 526 w 2456"/>
                <a:gd name="T41" fmla="*/ 1105 h 2785"/>
                <a:gd name="T42" fmla="*/ 483 w 2456"/>
                <a:gd name="T43" fmla="*/ 1281 h 2785"/>
                <a:gd name="T44" fmla="*/ 255 w 2456"/>
                <a:gd name="T45" fmla="*/ 1296 h 2785"/>
                <a:gd name="T46" fmla="*/ 106 w 2456"/>
                <a:gd name="T47" fmla="*/ 1387 h 2785"/>
                <a:gd name="T48" fmla="*/ 32 w 2456"/>
                <a:gd name="T49" fmla="*/ 1401 h 2785"/>
                <a:gd name="T50" fmla="*/ 11 w 2456"/>
                <a:gd name="T51" fmla="*/ 1494 h 2785"/>
                <a:gd name="T52" fmla="*/ 46 w 2456"/>
                <a:gd name="T53" fmla="*/ 1598 h 2785"/>
                <a:gd name="T54" fmla="*/ 138 w 2456"/>
                <a:gd name="T55" fmla="*/ 1643 h 2785"/>
                <a:gd name="T56" fmla="*/ 218 w 2456"/>
                <a:gd name="T57" fmla="*/ 1692 h 2785"/>
                <a:gd name="T58" fmla="*/ 319 w 2456"/>
                <a:gd name="T59" fmla="*/ 1839 h 2785"/>
                <a:gd name="T60" fmla="*/ 445 w 2456"/>
                <a:gd name="T61" fmla="*/ 1905 h 2785"/>
                <a:gd name="T62" fmla="*/ 591 w 2456"/>
                <a:gd name="T63" fmla="*/ 1958 h 2785"/>
                <a:gd name="T64" fmla="*/ 769 w 2456"/>
                <a:gd name="T65" fmla="*/ 1893 h 2785"/>
                <a:gd name="T66" fmla="*/ 962 w 2456"/>
                <a:gd name="T67" fmla="*/ 1884 h 2785"/>
                <a:gd name="T68" fmla="*/ 1074 w 2456"/>
                <a:gd name="T69" fmla="*/ 1803 h 2785"/>
                <a:gd name="T70" fmla="*/ 1302 w 2456"/>
                <a:gd name="T71" fmla="*/ 1844 h 2785"/>
                <a:gd name="T72" fmla="*/ 1527 w 2456"/>
                <a:gd name="T73" fmla="*/ 1802 h 2785"/>
                <a:gd name="T74" fmla="*/ 1739 w 2456"/>
                <a:gd name="T75" fmla="*/ 1701 h 2785"/>
                <a:gd name="T76" fmla="*/ 1703 w 2456"/>
                <a:gd name="T77" fmla="*/ 1522 h 2785"/>
                <a:gd name="T78" fmla="*/ 1695 w 2456"/>
                <a:gd name="T79" fmla="*/ 1404 h 2785"/>
                <a:gd name="T80" fmla="*/ 1615 w 2456"/>
                <a:gd name="T81" fmla="*/ 1355 h 2785"/>
                <a:gd name="T82" fmla="*/ 1532 w 2456"/>
                <a:gd name="T83" fmla="*/ 1259 h 2785"/>
                <a:gd name="T84" fmla="*/ 1442 w 2456"/>
                <a:gd name="T85" fmla="*/ 1191 h 2785"/>
                <a:gd name="T86" fmla="*/ 1330 w 2456"/>
                <a:gd name="T87" fmla="*/ 1280 h 2785"/>
                <a:gd name="T88" fmla="*/ 1226 w 2456"/>
                <a:gd name="T89" fmla="*/ 1260 h 2785"/>
                <a:gd name="T90" fmla="*/ 1196 w 2456"/>
                <a:gd name="T91" fmla="*/ 1118 h 2785"/>
                <a:gd name="T92" fmla="*/ 1138 w 2456"/>
                <a:gd name="T93" fmla="*/ 1036 h 2785"/>
                <a:gd name="T94" fmla="*/ 879 w 2456"/>
                <a:gd name="T95" fmla="*/ 184 h 2785"/>
                <a:gd name="T96" fmla="*/ 781 w 2456"/>
                <a:gd name="T97" fmla="*/ 198 h 2785"/>
                <a:gd name="T98" fmla="*/ 822 w 2456"/>
                <a:gd name="T99" fmla="*/ 129 h 2785"/>
                <a:gd name="T100" fmla="*/ 701 w 2456"/>
                <a:gd name="T101" fmla="*/ 101 h 2785"/>
                <a:gd name="T102" fmla="*/ 757 w 2456"/>
                <a:gd name="T103" fmla="*/ 165 h 2785"/>
                <a:gd name="T104" fmla="*/ 737 w 2456"/>
                <a:gd name="T105" fmla="*/ 288 h 2785"/>
                <a:gd name="T106" fmla="*/ 522 w 2456"/>
                <a:gd name="T107" fmla="*/ 385 h 2785"/>
                <a:gd name="T108" fmla="*/ 480 w 2456"/>
                <a:gd name="T109" fmla="*/ 102 h 2785"/>
                <a:gd name="T110" fmla="*/ 536 w 2456"/>
                <a:gd name="T111" fmla="*/ 17 h 2785"/>
                <a:gd name="T112" fmla="*/ 654 w 2456"/>
                <a:gd name="T113" fmla="*/ 6 h 2785"/>
                <a:gd name="T114" fmla="*/ 710 w 2456"/>
                <a:gd name="T115" fmla="*/ 77 h 2785"/>
                <a:gd name="T116" fmla="*/ 665 w 2456"/>
                <a:gd name="T117" fmla="*/ 103 h 27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56"/>
                <a:gd name="T178" fmla="*/ 0 h 2785"/>
                <a:gd name="T179" fmla="*/ 2456 w 2456"/>
                <a:gd name="T180" fmla="*/ 2785 h 27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56" h="2785">
                  <a:moveTo>
                    <a:pt x="1591" y="1446"/>
                  </a:moveTo>
                  <a:cubicBezTo>
                    <a:pt x="1590" y="1434"/>
                    <a:pt x="1590" y="1434"/>
                    <a:pt x="1590" y="1434"/>
                  </a:cubicBezTo>
                  <a:cubicBezTo>
                    <a:pt x="1576" y="1433"/>
                    <a:pt x="1576" y="1433"/>
                    <a:pt x="1576" y="1433"/>
                  </a:cubicBezTo>
                  <a:cubicBezTo>
                    <a:pt x="1565" y="1444"/>
                    <a:pt x="1565" y="1444"/>
                    <a:pt x="1565" y="1444"/>
                  </a:cubicBezTo>
                  <a:cubicBezTo>
                    <a:pt x="1552" y="1438"/>
                    <a:pt x="1552" y="1438"/>
                    <a:pt x="1552" y="1438"/>
                  </a:cubicBezTo>
                  <a:cubicBezTo>
                    <a:pt x="1535" y="1444"/>
                    <a:pt x="1535" y="1444"/>
                    <a:pt x="1535" y="1444"/>
                  </a:cubicBezTo>
                  <a:cubicBezTo>
                    <a:pt x="1526" y="1434"/>
                    <a:pt x="1526" y="1434"/>
                    <a:pt x="1526" y="1434"/>
                  </a:cubicBezTo>
                  <a:cubicBezTo>
                    <a:pt x="1517" y="1434"/>
                    <a:pt x="1517" y="1434"/>
                    <a:pt x="1517" y="1434"/>
                  </a:cubicBezTo>
                  <a:cubicBezTo>
                    <a:pt x="1509" y="1442"/>
                    <a:pt x="1509" y="1442"/>
                    <a:pt x="1509" y="1442"/>
                  </a:cubicBezTo>
                  <a:cubicBezTo>
                    <a:pt x="1494" y="1442"/>
                    <a:pt x="1494" y="1442"/>
                    <a:pt x="1494" y="1442"/>
                  </a:cubicBezTo>
                  <a:cubicBezTo>
                    <a:pt x="1483" y="1437"/>
                    <a:pt x="1483" y="1437"/>
                    <a:pt x="1483" y="1437"/>
                  </a:cubicBezTo>
                  <a:cubicBezTo>
                    <a:pt x="1483" y="1418"/>
                    <a:pt x="1483" y="1418"/>
                    <a:pt x="1483" y="1418"/>
                  </a:cubicBezTo>
                  <a:cubicBezTo>
                    <a:pt x="1489" y="1412"/>
                    <a:pt x="1489" y="1412"/>
                    <a:pt x="1489" y="1412"/>
                  </a:cubicBezTo>
                  <a:cubicBezTo>
                    <a:pt x="1489" y="1399"/>
                    <a:pt x="1489" y="1399"/>
                    <a:pt x="1489" y="1399"/>
                  </a:cubicBezTo>
                  <a:cubicBezTo>
                    <a:pt x="1484" y="1385"/>
                    <a:pt x="1484" y="1385"/>
                    <a:pt x="1484" y="1385"/>
                  </a:cubicBezTo>
                  <a:cubicBezTo>
                    <a:pt x="1496" y="1367"/>
                    <a:pt x="1496" y="1367"/>
                    <a:pt x="1496" y="1367"/>
                  </a:cubicBezTo>
                  <a:cubicBezTo>
                    <a:pt x="1503" y="1348"/>
                    <a:pt x="1503" y="1348"/>
                    <a:pt x="1503" y="1348"/>
                  </a:cubicBezTo>
                  <a:cubicBezTo>
                    <a:pt x="1483" y="1328"/>
                    <a:pt x="1483" y="1328"/>
                    <a:pt x="1483" y="1328"/>
                  </a:cubicBezTo>
                  <a:cubicBezTo>
                    <a:pt x="1477" y="1301"/>
                    <a:pt x="1477" y="1301"/>
                    <a:pt x="1477" y="1301"/>
                  </a:cubicBezTo>
                  <a:cubicBezTo>
                    <a:pt x="1460" y="1292"/>
                    <a:pt x="1460" y="1292"/>
                    <a:pt x="1460" y="1292"/>
                  </a:cubicBezTo>
                  <a:cubicBezTo>
                    <a:pt x="1460" y="1275"/>
                    <a:pt x="1460" y="1275"/>
                    <a:pt x="1460" y="1275"/>
                  </a:cubicBezTo>
                  <a:cubicBezTo>
                    <a:pt x="1467" y="1269"/>
                    <a:pt x="1467" y="1269"/>
                    <a:pt x="1467" y="1269"/>
                  </a:cubicBezTo>
                  <a:cubicBezTo>
                    <a:pt x="1460" y="1263"/>
                    <a:pt x="1460" y="1263"/>
                    <a:pt x="1460" y="1263"/>
                  </a:cubicBezTo>
                  <a:cubicBezTo>
                    <a:pt x="1460" y="1247"/>
                    <a:pt x="1460" y="1247"/>
                    <a:pt x="1460" y="1247"/>
                  </a:cubicBezTo>
                  <a:cubicBezTo>
                    <a:pt x="1442" y="1240"/>
                    <a:pt x="1442" y="1240"/>
                    <a:pt x="1442" y="1240"/>
                  </a:cubicBezTo>
                  <a:cubicBezTo>
                    <a:pt x="1437" y="1245"/>
                    <a:pt x="1437" y="1245"/>
                    <a:pt x="1437" y="1245"/>
                  </a:cubicBezTo>
                  <a:cubicBezTo>
                    <a:pt x="1431" y="1229"/>
                    <a:pt x="1431" y="1229"/>
                    <a:pt x="1431" y="1229"/>
                  </a:cubicBezTo>
                  <a:cubicBezTo>
                    <a:pt x="1440" y="1220"/>
                    <a:pt x="1440" y="1220"/>
                    <a:pt x="1440" y="1220"/>
                  </a:cubicBezTo>
                  <a:cubicBezTo>
                    <a:pt x="1450" y="1204"/>
                    <a:pt x="1450" y="1204"/>
                    <a:pt x="1450" y="1204"/>
                  </a:cubicBezTo>
                  <a:cubicBezTo>
                    <a:pt x="1465" y="1200"/>
                    <a:pt x="1465" y="1200"/>
                    <a:pt x="1465" y="1200"/>
                  </a:cubicBezTo>
                  <a:cubicBezTo>
                    <a:pt x="1459" y="1163"/>
                    <a:pt x="1459" y="1163"/>
                    <a:pt x="1459" y="1163"/>
                  </a:cubicBezTo>
                  <a:cubicBezTo>
                    <a:pt x="1455" y="1138"/>
                    <a:pt x="1455" y="1138"/>
                    <a:pt x="1455" y="1138"/>
                  </a:cubicBezTo>
                  <a:cubicBezTo>
                    <a:pt x="1455" y="1126"/>
                    <a:pt x="1455" y="1126"/>
                    <a:pt x="1455" y="1126"/>
                  </a:cubicBezTo>
                  <a:cubicBezTo>
                    <a:pt x="1438" y="1095"/>
                    <a:pt x="1438" y="1095"/>
                    <a:pt x="1438" y="1095"/>
                  </a:cubicBezTo>
                  <a:cubicBezTo>
                    <a:pt x="1436" y="1063"/>
                    <a:pt x="1436" y="1063"/>
                    <a:pt x="1436" y="1063"/>
                  </a:cubicBezTo>
                  <a:cubicBezTo>
                    <a:pt x="1419" y="1052"/>
                    <a:pt x="1419" y="1052"/>
                    <a:pt x="1419" y="1052"/>
                  </a:cubicBezTo>
                  <a:cubicBezTo>
                    <a:pt x="1412" y="1035"/>
                    <a:pt x="1412" y="1035"/>
                    <a:pt x="1412" y="1035"/>
                  </a:cubicBezTo>
                  <a:cubicBezTo>
                    <a:pt x="1407" y="1022"/>
                    <a:pt x="1407" y="1022"/>
                    <a:pt x="1407" y="1022"/>
                  </a:cubicBezTo>
                  <a:cubicBezTo>
                    <a:pt x="1407" y="1014"/>
                    <a:pt x="1407" y="1014"/>
                    <a:pt x="1407" y="1014"/>
                  </a:cubicBezTo>
                  <a:cubicBezTo>
                    <a:pt x="1427" y="1006"/>
                    <a:pt x="1427" y="1006"/>
                    <a:pt x="1427" y="1006"/>
                  </a:cubicBezTo>
                  <a:cubicBezTo>
                    <a:pt x="1448" y="976"/>
                    <a:pt x="1448" y="976"/>
                    <a:pt x="1448" y="976"/>
                  </a:cubicBezTo>
                  <a:cubicBezTo>
                    <a:pt x="1463" y="972"/>
                    <a:pt x="1463" y="972"/>
                    <a:pt x="1463" y="972"/>
                  </a:cubicBezTo>
                  <a:cubicBezTo>
                    <a:pt x="1482" y="977"/>
                    <a:pt x="1482" y="977"/>
                    <a:pt x="1482" y="977"/>
                  </a:cubicBezTo>
                  <a:cubicBezTo>
                    <a:pt x="1488" y="964"/>
                    <a:pt x="1488" y="964"/>
                    <a:pt x="1488" y="964"/>
                  </a:cubicBezTo>
                  <a:cubicBezTo>
                    <a:pt x="1488" y="948"/>
                    <a:pt x="1488" y="948"/>
                    <a:pt x="1488" y="948"/>
                  </a:cubicBezTo>
                  <a:cubicBezTo>
                    <a:pt x="1477" y="938"/>
                    <a:pt x="1477" y="938"/>
                    <a:pt x="1477" y="938"/>
                  </a:cubicBezTo>
                  <a:cubicBezTo>
                    <a:pt x="1482" y="919"/>
                    <a:pt x="1482" y="919"/>
                    <a:pt x="1482" y="919"/>
                  </a:cubicBezTo>
                  <a:cubicBezTo>
                    <a:pt x="1497" y="914"/>
                    <a:pt x="1497" y="914"/>
                    <a:pt x="1497" y="914"/>
                  </a:cubicBezTo>
                  <a:cubicBezTo>
                    <a:pt x="1497" y="898"/>
                    <a:pt x="1497" y="898"/>
                    <a:pt x="1497" y="898"/>
                  </a:cubicBezTo>
                  <a:cubicBezTo>
                    <a:pt x="1496" y="879"/>
                    <a:pt x="1496" y="879"/>
                    <a:pt x="1496" y="879"/>
                  </a:cubicBezTo>
                  <a:cubicBezTo>
                    <a:pt x="1512" y="868"/>
                    <a:pt x="1512" y="868"/>
                    <a:pt x="1512" y="868"/>
                  </a:cubicBezTo>
                  <a:cubicBezTo>
                    <a:pt x="1530" y="850"/>
                    <a:pt x="1530" y="850"/>
                    <a:pt x="1530" y="850"/>
                  </a:cubicBezTo>
                  <a:cubicBezTo>
                    <a:pt x="1534" y="836"/>
                    <a:pt x="1534" y="836"/>
                    <a:pt x="1534" y="836"/>
                  </a:cubicBezTo>
                  <a:cubicBezTo>
                    <a:pt x="1542" y="836"/>
                    <a:pt x="1542" y="836"/>
                    <a:pt x="1542" y="836"/>
                  </a:cubicBezTo>
                  <a:cubicBezTo>
                    <a:pt x="1541" y="817"/>
                    <a:pt x="1541" y="817"/>
                    <a:pt x="1541" y="817"/>
                  </a:cubicBezTo>
                  <a:cubicBezTo>
                    <a:pt x="1526" y="817"/>
                    <a:pt x="1526" y="817"/>
                    <a:pt x="1526" y="817"/>
                  </a:cubicBezTo>
                  <a:cubicBezTo>
                    <a:pt x="1512" y="790"/>
                    <a:pt x="1512" y="790"/>
                    <a:pt x="1512" y="790"/>
                  </a:cubicBezTo>
                  <a:cubicBezTo>
                    <a:pt x="1512" y="767"/>
                    <a:pt x="1512" y="767"/>
                    <a:pt x="1512" y="767"/>
                  </a:cubicBezTo>
                  <a:cubicBezTo>
                    <a:pt x="1500" y="754"/>
                    <a:pt x="1500" y="754"/>
                    <a:pt x="1500" y="754"/>
                  </a:cubicBezTo>
                  <a:cubicBezTo>
                    <a:pt x="1474" y="735"/>
                    <a:pt x="1474" y="735"/>
                    <a:pt x="1474" y="735"/>
                  </a:cubicBezTo>
                  <a:cubicBezTo>
                    <a:pt x="1474" y="725"/>
                    <a:pt x="1474" y="725"/>
                    <a:pt x="1474" y="725"/>
                  </a:cubicBezTo>
                  <a:cubicBezTo>
                    <a:pt x="1454" y="718"/>
                    <a:pt x="1454" y="718"/>
                    <a:pt x="1454" y="718"/>
                  </a:cubicBezTo>
                  <a:cubicBezTo>
                    <a:pt x="1447" y="704"/>
                    <a:pt x="1447" y="704"/>
                    <a:pt x="1447" y="704"/>
                  </a:cubicBezTo>
                  <a:cubicBezTo>
                    <a:pt x="1450" y="684"/>
                    <a:pt x="1450" y="684"/>
                    <a:pt x="1450" y="684"/>
                  </a:cubicBezTo>
                  <a:cubicBezTo>
                    <a:pt x="1442" y="676"/>
                    <a:pt x="1442" y="676"/>
                    <a:pt x="1442" y="676"/>
                  </a:cubicBezTo>
                  <a:cubicBezTo>
                    <a:pt x="1434" y="663"/>
                    <a:pt x="1434" y="663"/>
                    <a:pt x="1434" y="663"/>
                  </a:cubicBezTo>
                  <a:cubicBezTo>
                    <a:pt x="1429" y="652"/>
                    <a:pt x="1429" y="652"/>
                    <a:pt x="1429" y="652"/>
                  </a:cubicBezTo>
                  <a:cubicBezTo>
                    <a:pt x="1436" y="645"/>
                    <a:pt x="1436" y="645"/>
                    <a:pt x="1436" y="645"/>
                  </a:cubicBezTo>
                  <a:cubicBezTo>
                    <a:pt x="1438" y="636"/>
                    <a:pt x="1438" y="636"/>
                    <a:pt x="1438" y="636"/>
                  </a:cubicBezTo>
                  <a:cubicBezTo>
                    <a:pt x="1430" y="629"/>
                    <a:pt x="1430" y="629"/>
                    <a:pt x="1430" y="629"/>
                  </a:cubicBezTo>
                  <a:cubicBezTo>
                    <a:pt x="1428" y="612"/>
                    <a:pt x="1428" y="612"/>
                    <a:pt x="1428" y="612"/>
                  </a:cubicBezTo>
                  <a:cubicBezTo>
                    <a:pt x="1416" y="612"/>
                    <a:pt x="1416" y="612"/>
                    <a:pt x="1416" y="612"/>
                  </a:cubicBezTo>
                  <a:cubicBezTo>
                    <a:pt x="1402" y="613"/>
                    <a:pt x="1402" y="613"/>
                    <a:pt x="1402" y="613"/>
                  </a:cubicBezTo>
                  <a:cubicBezTo>
                    <a:pt x="1403" y="629"/>
                    <a:pt x="1403" y="629"/>
                    <a:pt x="1403" y="629"/>
                  </a:cubicBezTo>
                  <a:cubicBezTo>
                    <a:pt x="1402" y="637"/>
                    <a:pt x="1402" y="637"/>
                    <a:pt x="1402" y="637"/>
                  </a:cubicBezTo>
                  <a:cubicBezTo>
                    <a:pt x="1413" y="638"/>
                    <a:pt x="1413" y="638"/>
                    <a:pt x="1413" y="638"/>
                  </a:cubicBezTo>
                  <a:cubicBezTo>
                    <a:pt x="1420" y="645"/>
                    <a:pt x="1420" y="645"/>
                    <a:pt x="1420" y="645"/>
                  </a:cubicBezTo>
                  <a:cubicBezTo>
                    <a:pt x="1411" y="663"/>
                    <a:pt x="1411" y="663"/>
                    <a:pt x="1411" y="663"/>
                  </a:cubicBezTo>
                  <a:cubicBezTo>
                    <a:pt x="1396" y="668"/>
                    <a:pt x="1396" y="668"/>
                    <a:pt x="1396" y="668"/>
                  </a:cubicBezTo>
                  <a:cubicBezTo>
                    <a:pt x="1379" y="682"/>
                    <a:pt x="1379" y="682"/>
                    <a:pt x="1379" y="682"/>
                  </a:cubicBezTo>
                  <a:cubicBezTo>
                    <a:pt x="1379" y="682"/>
                    <a:pt x="1376" y="699"/>
                    <a:pt x="1368" y="699"/>
                  </a:cubicBezTo>
                  <a:cubicBezTo>
                    <a:pt x="1359" y="699"/>
                    <a:pt x="1344" y="704"/>
                    <a:pt x="1344" y="704"/>
                  </a:cubicBezTo>
                  <a:cubicBezTo>
                    <a:pt x="1326" y="715"/>
                    <a:pt x="1326" y="715"/>
                    <a:pt x="1326" y="715"/>
                  </a:cubicBezTo>
                  <a:cubicBezTo>
                    <a:pt x="1330" y="734"/>
                    <a:pt x="1330" y="734"/>
                    <a:pt x="1330" y="734"/>
                  </a:cubicBezTo>
                  <a:cubicBezTo>
                    <a:pt x="1313" y="742"/>
                    <a:pt x="1313" y="742"/>
                    <a:pt x="1313" y="742"/>
                  </a:cubicBezTo>
                  <a:cubicBezTo>
                    <a:pt x="1317" y="725"/>
                    <a:pt x="1317" y="725"/>
                    <a:pt x="1317" y="725"/>
                  </a:cubicBezTo>
                  <a:cubicBezTo>
                    <a:pt x="1321" y="699"/>
                    <a:pt x="1321" y="699"/>
                    <a:pt x="1321" y="699"/>
                  </a:cubicBezTo>
                  <a:cubicBezTo>
                    <a:pt x="1337" y="683"/>
                    <a:pt x="1337" y="683"/>
                    <a:pt x="1337" y="683"/>
                  </a:cubicBezTo>
                  <a:cubicBezTo>
                    <a:pt x="1345" y="662"/>
                    <a:pt x="1345" y="662"/>
                    <a:pt x="1345" y="662"/>
                  </a:cubicBezTo>
                  <a:cubicBezTo>
                    <a:pt x="1368" y="656"/>
                    <a:pt x="1368" y="656"/>
                    <a:pt x="1368" y="656"/>
                  </a:cubicBezTo>
                  <a:cubicBezTo>
                    <a:pt x="1374" y="626"/>
                    <a:pt x="1374" y="626"/>
                    <a:pt x="1374" y="626"/>
                  </a:cubicBezTo>
                  <a:cubicBezTo>
                    <a:pt x="1388" y="611"/>
                    <a:pt x="1388" y="611"/>
                    <a:pt x="1388" y="611"/>
                  </a:cubicBezTo>
                  <a:cubicBezTo>
                    <a:pt x="1394" y="584"/>
                    <a:pt x="1394" y="584"/>
                    <a:pt x="1394" y="584"/>
                  </a:cubicBezTo>
                  <a:cubicBezTo>
                    <a:pt x="1394" y="575"/>
                    <a:pt x="1394" y="575"/>
                    <a:pt x="1394" y="575"/>
                  </a:cubicBezTo>
                  <a:cubicBezTo>
                    <a:pt x="1413" y="552"/>
                    <a:pt x="1413" y="552"/>
                    <a:pt x="1413" y="552"/>
                  </a:cubicBezTo>
                  <a:cubicBezTo>
                    <a:pt x="1424" y="540"/>
                    <a:pt x="1424" y="540"/>
                    <a:pt x="1424" y="540"/>
                  </a:cubicBezTo>
                  <a:cubicBezTo>
                    <a:pt x="1433" y="522"/>
                    <a:pt x="1433" y="522"/>
                    <a:pt x="1433" y="522"/>
                  </a:cubicBezTo>
                  <a:cubicBezTo>
                    <a:pt x="1443" y="508"/>
                    <a:pt x="1443" y="508"/>
                    <a:pt x="1443" y="508"/>
                  </a:cubicBezTo>
                  <a:cubicBezTo>
                    <a:pt x="1443" y="489"/>
                    <a:pt x="1443" y="489"/>
                    <a:pt x="1443" y="489"/>
                  </a:cubicBezTo>
                  <a:cubicBezTo>
                    <a:pt x="1454" y="478"/>
                    <a:pt x="1454" y="478"/>
                    <a:pt x="1454" y="478"/>
                  </a:cubicBezTo>
                  <a:cubicBezTo>
                    <a:pt x="1442" y="457"/>
                    <a:pt x="1442" y="457"/>
                    <a:pt x="1442" y="457"/>
                  </a:cubicBezTo>
                  <a:cubicBezTo>
                    <a:pt x="1423" y="446"/>
                    <a:pt x="1423" y="446"/>
                    <a:pt x="1423" y="446"/>
                  </a:cubicBezTo>
                  <a:cubicBezTo>
                    <a:pt x="1415" y="439"/>
                    <a:pt x="1415" y="439"/>
                    <a:pt x="1415" y="439"/>
                  </a:cubicBezTo>
                  <a:cubicBezTo>
                    <a:pt x="1434" y="442"/>
                    <a:pt x="1434" y="442"/>
                    <a:pt x="1434" y="442"/>
                  </a:cubicBezTo>
                  <a:cubicBezTo>
                    <a:pt x="1436" y="422"/>
                    <a:pt x="1436" y="422"/>
                    <a:pt x="1436" y="422"/>
                  </a:cubicBezTo>
                  <a:cubicBezTo>
                    <a:pt x="1423" y="409"/>
                    <a:pt x="1423" y="409"/>
                    <a:pt x="1423" y="409"/>
                  </a:cubicBezTo>
                  <a:cubicBezTo>
                    <a:pt x="1413" y="399"/>
                    <a:pt x="1413" y="399"/>
                    <a:pt x="1413" y="399"/>
                  </a:cubicBezTo>
                  <a:cubicBezTo>
                    <a:pt x="1406" y="407"/>
                    <a:pt x="1406" y="407"/>
                    <a:pt x="1406" y="407"/>
                  </a:cubicBezTo>
                  <a:cubicBezTo>
                    <a:pt x="1395" y="397"/>
                    <a:pt x="1395" y="397"/>
                    <a:pt x="1395" y="397"/>
                  </a:cubicBezTo>
                  <a:cubicBezTo>
                    <a:pt x="1385" y="378"/>
                    <a:pt x="1385" y="378"/>
                    <a:pt x="1385" y="378"/>
                  </a:cubicBezTo>
                  <a:cubicBezTo>
                    <a:pt x="1374" y="367"/>
                    <a:pt x="1374" y="367"/>
                    <a:pt x="1374" y="367"/>
                  </a:cubicBezTo>
                  <a:cubicBezTo>
                    <a:pt x="1359" y="374"/>
                    <a:pt x="1359" y="374"/>
                    <a:pt x="1359" y="374"/>
                  </a:cubicBezTo>
                  <a:cubicBezTo>
                    <a:pt x="1348" y="363"/>
                    <a:pt x="1348" y="363"/>
                    <a:pt x="1348" y="363"/>
                  </a:cubicBezTo>
                  <a:cubicBezTo>
                    <a:pt x="1328" y="377"/>
                    <a:pt x="1328" y="377"/>
                    <a:pt x="1328" y="377"/>
                  </a:cubicBezTo>
                  <a:cubicBezTo>
                    <a:pt x="1309" y="377"/>
                    <a:pt x="1309" y="377"/>
                    <a:pt x="1309" y="377"/>
                  </a:cubicBezTo>
                  <a:cubicBezTo>
                    <a:pt x="1288" y="388"/>
                    <a:pt x="1288" y="388"/>
                    <a:pt x="1288" y="388"/>
                  </a:cubicBezTo>
                  <a:cubicBezTo>
                    <a:pt x="1296" y="397"/>
                    <a:pt x="1296" y="397"/>
                    <a:pt x="1296" y="397"/>
                  </a:cubicBezTo>
                  <a:cubicBezTo>
                    <a:pt x="1291" y="413"/>
                    <a:pt x="1291" y="413"/>
                    <a:pt x="1291" y="413"/>
                  </a:cubicBezTo>
                  <a:cubicBezTo>
                    <a:pt x="1291" y="413"/>
                    <a:pt x="1276" y="407"/>
                    <a:pt x="1270" y="407"/>
                  </a:cubicBezTo>
                  <a:cubicBezTo>
                    <a:pt x="1264" y="407"/>
                    <a:pt x="1265" y="394"/>
                    <a:pt x="1265" y="394"/>
                  </a:cubicBezTo>
                  <a:cubicBezTo>
                    <a:pt x="1278" y="382"/>
                    <a:pt x="1278" y="382"/>
                    <a:pt x="1278" y="382"/>
                  </a:cubicBezTo>
                  <a:cubicBezTo>
                    <a:pt x="1264" y="367"/>
                    <a:pt x="1264" y="367"/>
                    <a:pt x="1264" y="367"/>
                  </a:cubicBezTo>
                  <a:cubicBezTo>
                    <a:pt x="1245" y="367"/>
                    <a:pt x="1245" y="367"/>
                    <a:pt x="1245" y="367"/>
                  </a:cubicBezTo>
                  <a:cubicBezTo>
                    <a:pt x="1239" y="374"/>
                    <a:pt x="1239" y="374"/>
                    <a:pt x="1239" y="374"/>
                  </a:cubicBezTo>
                  <a:cubicBezTo>
                    <a:pt x="1208" y="372"/>
                    <a:pt x="1208" y="372"/>
                    <a:pt x="1208" y="372"/>
                  </a:cubicBezTo>
                  <a:cubicBezTo>
                    <a:pt x="1221" y="355"/>
                    <a:pt x="1221" y="355"/>
                    <a:pt x="1221" y="355"/>
                  </a:cubicBezTo>
                  <a:cubicBezTo>
                    <a:pt x="1236" y="340"/>
                    <a:pt x="1236" y="340"/>
                    <a:pt x="1236" y="340"/>
                  </a:cubicBezTo>
                  <a:cubicBezTo>
                    <a:pt x="1231" y="321"/>
                    <a:pt x="1231" y="321"/>
                    <a:pt x="1231" y="321"/>
                  </a:cubicBezTo>
                  <a:cubicBezTo>
                    <a:pt x="1217" y="323"/>
                    <a:pt x="1217" y="323"/>
                    <a:pt x="1217" y="323"/>
                  </a:cubicBezTo>
                  <a:cubicBezTo>
                    <a:pt x="1198" y="311"/>
                    <a:pt x="1198" y="311"/>
                    <a:pt x="1198" y="311"/>
                  </a:cubicBezTo>
                  <a:cubicBezTo>
                    <a:pt x="1182" y="327"/>
                    <a:pt x="1182" y="327"/>
                    <a:pt x="1182" y="327"/>
                  </a:cubicBezTo>
                  <a:cubicBezTo>
                    <a:pt x="1165" y="340"/>
                    <a:pt x="1165" y="340"/>
                    <a:pt x="1165" y="340"/>
                  </a:cubicBezTo>
                  <a:cubicBezTo>
                    <a:pt x="1150" y="376"/>
                    <a:pt x="1150" y="376"/>
                    <a:pt x="1150" y="376"/>
                  </a:cubicBezTo>
                  <a:cubicBezTo>
                    <a:pt x="1145" y="391"/>
                    <a:pt x="1145" y="391"/>
                    <a:pt x="1145" y="391"/>
                  </a:cubicBezTo>
                  <a:cubicBezTo>
                    <a:pt x="1145" y="414"/>
                    <a:pt x="1145" y="414"/>
                    <a:pt x="1145" y="414"/>
                  </a:cubicBezTo>
                  <a:cubicBezTo>
                    <a:pt x="1153" y="420"/>
                    <a:pt x="1153" y="420"/>
                    <a:pt x="1153" y="420"/>
                  </a:cubicBezTo>
                  <a:cubicBezTo>
                    <a:pt x="1155" y="437"/>
                    <a:pt x="1155" y="437"/>
                    <a:pt x="1155" y="437"/>
                  </a:cubicBezTo>
                  <a:cubicBezTo>
                    <a:pt x="1148" y="437"/>
                    <a:pt x="1148" y="437"/>
                    <a:pt x="1148" y="437"/>
                  </a:cubicBezTo>
                  <a:cubicBezTo>
                    <a:pt x="1126" y="443"/>
                    <a:pt x="1126" y="443"/>
                    <a:pt x="1126" y="443"/>
                  </a:cubicBezTo>
                  <a:cubicBezTo>
                    <a:pt x="1105" y="443"/>
                    <a:pt x="1105" y="443"/>
                    <a:pt x="1105" y="443"/>
                  </a:cubicBezTo>
                  <a:cubicBezTo>
                    <a:pt x="1111" y="454"/>
                    <a:pt x="1111" y="454"/>
                    <a:pt x="1111" y="454"/>
                  </a:cubicBezTo>
                  <a:cubicBezTo>
                    <a:pt x="1122" y="463"/>
                    <a:pt x="1122" y="463"/>
                    <a:pt x="1122" y="463"/>
                  </a:cubicBezTo>
                  <a:cubicBezTo>
                    <a:pt x="1131" y="474"/>
                    <a:pt x="1131" y="474"/>
                    <a:pt x="1131" y="474"/>
                  </a:cubicBezTo>
                  <a:cubicBezTo>
                    <a:pt x="1112" y="470"/>
                    <a:pt x="1112" y="470"/>
                    <a:pt x="1112" y="470"/>
                  </a:cubicBezTo>
                  <a:cubicBezTo>
                    <a:pt x="1092" y="474"/>
                    <a:pt x="1092" y="474"/>
                    <a:pt x="1092" y="474"/>
                  </a:cubicBezTo>
                  <a:cubicBezTo>
                    <a:pt x="1089" y="490"/>
                    <a:pt x="1089" y="490"/>
                    <a:pt x="1089" y="490"/>
                  </a:cubicBezTo>
                  <a:cubicBezTo>
                    <a:pt x="1059" y="489"/>
                    <a:pt x="1059" y="489"/>
                    <a:pt x="1059" y="489"/>
                  </a:cubicBezTo>
                  <a:cubicBezTo>
                    <a:pt x="1047" y="501"/>
                    <a:pt x="1047" y="501"/>
                    <a:pt x="1047" y="501"/>
                  </a:cubicBezTo>
                  <a:cubicBezTo>
                    <a:pt x="1047" y="487"/>
                    <a:pt x="1047" y="487"/>
                    <a:pt x="1047" y="487"/>
                  </a:cubicBezTo>
                  <a:cubicBezTo>
                    <a:pt x="1057" y="469"/>
                    <a:pt x="1057" y="469"/>
                    <a:pt x="1057" y="469"/>
                  </a:cubicBezTo>
                  <a:cubicBezTo>
                    <a:pt x="1039" y="472"/>
                    <a:pt x="1039" y="472"/>
                    <a:pt x="1039" y="472"/>
                  </a:cubicBezTo>
                  <a:cubicBezTo>
                    <a:pt x="1034" y="483"/>
                    <a:pt x="1034" y="483"/>
                    <a:pt x="1034" y="483"/>
                  </a:cubicBezTo>
                  <a:cubicBezTo>
                    <a:pt x="1013" y="486"/>
                    <a:pt x="1013" y="486"/>
                    <a:pt x="1013" y="486"/>
                  </a:cubicBezTo>
                  <a:cubicBezTo>
                    <a:pt x="988" y="492"/>
                    <a:pt x="988" y="492"/>
                    <a:pt x="988" y="492"/>
                  </a:cubicBezTo>
                  <a:cubicBezTo>
                    <a:pt x="978" y="501"/>
                    <a:pt x="978" y="501"/>
                    <a:pt x="978" y="501"/>
                  </a:cubicBezTo>
                  <a:cubicBezTo>
                    <a:pt x="996" y="507"/>
                    <a:pt x="996" y="507"/>
                    <a:pt x="996" y="507"/>
                  </a:cubicBezTo>
                  <a:cubicBezTo>
                    <a:pt x="990" y="514"/>
                    <a:pt x="990" y="514"/>
                    <a:pt x="990" y="514"/>
                  </a:cubicBezTo>
                  <a:cubicBezTo>
                    <a:pt x="964" y="522"/>
                    <a:pt x="964" y="522"/>
                    <a:pt x="964" y="522"/>
                  </a:cubicBezTo>
                  <a:cubicBezTo>
                    <a:pt x="955" y="531"/>
                    <a:pt x="955" y="531"/>
                    <a:pt x="955" y="531"/>
                  </a:cubicBezTo>
                  <a:cubicBezTo>
                    <a:pt x="918" y="536"/>
                    <a:pt x="918" y="536"/>
                    <a:pt x="918" y="536"/>
                  </a:cubicBezTo>
                  <a:cubicBezTo>
                    <a:pt x="908" y="546"/>
                    <a:pt x="908" y="546"/>
                    <a:pt x="908" y="546"/>
                  </a:cubicBezTo>
                  <a:cubicBezTo>
                    <a:pt x="882" y="556"/>
                    <a:pt x="882" y="556"/>
                    <a:pt x="882" y="556"/>
                  </a:cubicBezTo>
                  <a:cubicBezTo>
                    <a:pt x="871" y="579"/>
                    <a:pt x="871" y="579"/>
                    <a:pt x="871" y="579"/>
                  </a:cubicBezTo>
                  <a:cubicBezTo>
                    <a:pt x="844" y="578"/>
                    <a:pt x="844" y="578"/>
                    <a:pt x="844" y="578"/>
                  </a:cubicBezTo>
                  <a:cubicBezTo>
                    <a:pt x="845" y="592"/>
                    <a:pt x="845" y="592"/>
                    <a:pt x="845" y="592"/>
                  </a:cubicBezTo>
                  <a:cubicBezTo>
                    <a:pt x="859" y="593"/>
                    <a:pt x="859" y="593"/>
                    <a:pt x="859" y="593"/>
                  </a:cubicBezTo>
                  <a:cubicBezTo>
                    <a:pt x="845" y="604"/>
                    <a:pt x="845" y="604"/>
                    <a:pt x="845" y="604"/>
                  </a:cubicBezTo>
                  <a:cubicBezTo>
                    <a:pt x="835" y="617"/>
                    <a:pt x="835" y="617"/>
                    <a:pt x="835" y="617"/>
                  </a:cubicBezTo>
                  <a:cubicBezTo>
                    <a:pt x="844" y="625"/>
                    <a:pt x="844" y="625"/>
                    <a:pt x="844" y="625"/>
                  </a:cubicBezTo>
                  <a:cubicBezTo>
                    <a:pt x="838" y="638"/>
                    <a:pt x="838" y="638"/>
                    <a:pt x="838" y="638"/>
                  </a:cubicBezTo>
                  <a:cubicBezTo>
                    <a:pt x="846" y="646"/>
                    <a:pt x="846" y="646"/>
                    <a:pt x="846" y="646"/>
                  </a:cubicBezTo>
                  <a:cubicBezTo>
                    <a:pt x="834" y="649"/>
                    <a:pt x="834" y="649"/>
                    <a:pt x="834" y="649"/>
                  </a:cubicBezTo>
                  <a:cubicBezTo>
                    <a:pt x="834" y="649"/>
                    <a:pt x="834" y="635"/>
                    <a:pt x="827" y="642"/>
                  </a:cubicBezTo>
                  <a:cubicBezTo>
                    <a:pt x="820" y="649"/>
                    <a:pt x="816" y="653"/>
                    <a:pt x="816" y="653"/>
                  </a:cubicBezTo>
                  <a:cubicBezTo>
                    <a:pt x="826" y="663"/>
                    <a:pt x="826" y="663"/>
                    <a:pt x="826" y="663"/>
                  </a:cubicBezTo>
                  <a:cubicBezTo>
                    <a:pt x="837" y="667"/>
                    <a:pt x="837" y="667"/>
                    <a:pt x="837" y="667"/>
                  </a:cubicBezTo>
                  <a:cubicBezTo>
                    <a:pt x="847" y="681"/>
                    <a:pt x="847" y="681"/>
                    <a:pt x="847" y="681"/>
                  </a:cubicBezTo>
                  <a:cubicBezTo>
                    <a:pt x="837" y="691"/>
                    <a:pt x="837" y="691"/>
                    <a:pt x="837" y="691"/>
                  </a:cubicBezTo>
                  <a:cubicBezTo>
                    <a:pt x="819" y="691"/>
                    <a:pt x="819" y="691"/>
                    <a:pt x="819" y="691"/>
                  </a:cubicBezTo>
                  <a:cubicBezTo>
                    <a:pt x="794" y="701"/>
                    <a:pt x="794" y="701"/>
                    <a:pt x="794" y="701"/>
                  </a:cubicBezTo>
                  <a:cubicBezTo>
                    <a:pt x="756" y="701"/>
                    <a:pt x="756" y="701"/>
                    <a:pt x="756" y="701"/>
                  </a:cubicBezTo>
                  <a:cubicBezTo>
                    <a:pt x="756" y="707"/>
                    <a:pt x="756" y="707"/>
                    <a:pt x="756" y="707"/>
                  </a:cubicBezTo>
                  <a:cubicBezTo>
                    <a:pt x="733" y="698"/>
                    <a:pt x="733" y="698"/>
                    <a:pt x="733" y="698"/>
                  </a:cubicBezTo>
                  <a:cubicBezTo>
                    <a:pt x="688" y="698"/>
                    <a:pt x="688" y="698"/>
                    <a:pt x="688" y="698"/>
                  </a:cubicBezTo>
                  <a:cubicBezTo>
                    <a:pt x="668" y="716"/>
                    <a:pt x="668" y="716"/>
                    <a:pt x="668" y="716"/>
                  </a:cubicBezTo>
                  <a:cubicBezTo>
                    <a:pt x="673" y="740"/>
                    <a:pt x="673" y="740"/>
                    <a:pt x="673" y="740"/>
                  </a:cubicBezTo>
                  <a:cubicBezTo>
                    <a:pt x="681" y="748"/>
                    <a:pt x="681" y="748"/>
                    <a:pt x="681" y="748"/>
                  </a:cubicBezTo>
                  <a:cubicBezTo>
                    <a:pt x="672" y="767"/>
                    <a:pt x="672" y="767"/>
                    <a:pt x="672" y="767"/>
                  </a:cubicBezTo>
                  <a:cubicBezTo>
                    <a:pt x="666" y="790"/>
                    <a:pt x="666" y="790"/>
                    <a:pt x="666" y="790"/>
                  </a:cubicBezTo>
                  <a:cubicBezTo>
                    <a:pt x="674" y="798"/>
                    <a:pt x="674" y="798"/>
                    <a:pt x="674" y="798"/>
                  </a:cubicBezTo>
                  <a:cubicBezTo>
                    <a:pt x="687" y="820"/>
                    <a:pt x="687" y="820"/>
                    <a:pt x="687" y="820"/>
                  </a:cubicBezTo>
                  <a:cubicBezTo>
                    <a:pt x="706" y="827"/>
                    <a:pt x="706" y="827"/>
                    <a:pt x="706" y="827"/>
                  </a:cubicBezTo>
                  <a:cubicBezTo>
                    <a:pt x="705" y="840"/>
                    <a:pt x="705" y="840"/>
                    <a:pt x="705" y="840"/>
                  </a:cubicBezTo>
                  <a:cubicBezTo>
                    <a:pt x="716" y="855"/>
                    <a:pt x="716" y="855"/>
                    <a:pt x="716" y="855"/>
                  </a:cubicBezTo>
                  <a:cubicBezTo>
                    <a:pt x="712" y="870"/>
                    <a:pt x="712" y="870"/>
                    <a:pt x="712" y="870"/>
                  </a:cubicBezTo>
                  <a:cubicBezTo>
                    <a:pt x="686" y="870"/>
                    <a:pt x="686" y="870"/>
                    <a:pt x="686" y="870"/>
                  </a:cubicBezTo>
                  <a:cubicBezTo>
                    <a:pt x="669" y="854"/>
                    <a:pt x="669" y="854"/>
                    <a:pt x="669" y="854"/>
                  </a:cubicBezTo>
                  <a:cubicBezTo>
                    <a:pt x="662" y="847"/>
                    <a:pt x="662" y="847"/>
                    <a:pt x="662" y="847"/>
                  </a:cubicBezTo>
                  <a:cubicBezTo>
                    <a:pt x="669" y="828"/>
                    <a:pt x="669" y="828"/>
                    <a:pt x="669" y="828"/>
                  </a:cubicBezTo>
                  <a:cubicBezTo>
                    <a:pt x="644" y="814"/>
                    <a:pt x="644" y="814"/>
                    <a:pt x="644" y="814"/>
                  </a:cubicBezTo>
                  <a:cubicBezTo>
                    <a:pt x="631" y="801"/>
                    <a:pt x="631" y="801"/>
                    <a:pt x="631" y="801"/>
                  </a:cubicBezTo>
                  <a:cubicBezTo>
                    <a:pt x="615" y="804"/>
                    <a:pt x="615" y="804"/>
                    <a:pt x="615" y="804"/>
                  </a:cubicBezTo>
                  <a:cubicBezTo>
                    <a:pt x="596" y="800"/>
                    <a:pt x="596" y="800"/>
                    <a:pt x="596" y="800"/>
                  </a:cubicBezTo>
                  <a:cubicBezTo>
                    <a:pt x="597" y="811"/>
                    <a:pt x="597" y="811"/>
                    <a:pt x="597" y="811"/>
                  </a:cubicBezTo>
                  <a:cubicBezTo>
                    <a:pt x="606" y="811"/>
                    <a:pt x="606" y="811"/>
                    <a:pt x="606" y="811"/>
                  </a:cubicBezTo>
                  <a:cubicBezTo>
                    <a:pt x="610" y="822"/>
                    <a:pt x="610" y="822"/>
                    <a:pt x="610" y="822"/>
                  </a:cubicBezTo>
                  <a:cubicBezTo>
                    <a:pt x="618" y="830"/>
                    <a:pt x="618" y="830"/>
                    <a:pt x="618" y="830"/>
                  </a:cubicBezTo>
                  <a:cubicBezTo>
                    <a:pt x="630" y="833"/>
                    <a:pt x="630" y="833"/>
                    <a:pt x="630" y="833"/>
                  </a:cubicBezTo>
                  <a:cubicBezTo>
                    <a:pt x="644" y="840"/>
                    <a:pt x="644" y="840"/>
                    <a:pt x="644" y="840"/>
                  </a:cubicBezTo>
                  <a:cubicBezTo>
                    <a:pt x="647" y="853"/>
                    <a:pt x="647" y="853"/>
                    <a:pt x="647" y="853"/>
                  </a:cubicBezTo>
                  <a:cubicBezTo>
                    <a:pt x="638" y="862"/>
                    <a:pt x="638" y="862"/>
                    <a:pt x="638" y="862"/>
                  </a:cubicBezTo>
                  <a:cubicBezTo>
                    <a:pt x="640" y="872"/>
                    <a:pt x="640" y="872"/>
                    <a:pt x="640" y="872"/>
                  </a:cubicBezTo>
                  <a:cubicBezTo>
                    <a:pt x="621" y="875"/>
                    <a:pt x="621" y="875"/>
                    <a:pt x="621" y="875"/>
                  </a:cubicBezTo>
                  <a:cubicBezTo>
                    <a:pt x="608" y="888"/>
                    <a:pt x="608" y="888"/>
                    <a:pt x="608" y="888"/>
                  </a:cubicBezTo>
                  <a:cubicBezTo>
                    <a:pt x="614" y="901"/>
                    <a:pt x="614" y="901"/>
                    <a:pt x="614" y="901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24" y="908"/>
                    <a:pt x="624" y="908"/>
                    <a:pt x="624" y="908"/>
                  </a:cubicBezTo>
                  <a:cubicBezTo>
                    <a:pt x="645" y="919"/>
                    <a:pt x="645" y="919"/>
                    <a:pt x="645" y="919"/>
                  </a:cubicBezTo>
                  <a:cubicBezTo>
                    <a:pt x="643" y="942"/>
                    <a:pt x="643" y="942"/>
                    <a:pt x="643" y="942"/>
                  </a:cubicBezTo>
                  <a:cubicBezTo>
                    <a:pt x="643" y="976"/>
                    <a:pt x="643" y="976"/>
                    <a:pt x="643" y="976"/>
                  </a:cubicBezTo>
                  <a:cubicBezTo>
                    <a:pt x="624" y="976"/>
                    <a:pt x="624" y="976"/>
                    <a:pt x="624" y="976"/>
                  </a:cubicBezTo>
                  <a:cubicBezTo>
                    <a:pt x="616" y="987"/>
                    <a:pt x="616" y="987"/>
                    <a:pt x="616" y="987"/>
                  </a:cubicBezTo>
                  <a:cubicBezTo>
                    <a:pt x="602" y="1002"/>
                    <a:pt x="602" y="1002"/>
                    <a:pt x="602" y="1002"/>
                  </a:cubicBezTo>
                  <a:cubicBezTo>
                    <a:pt x="585" y="1015"/>
                    <a:pt x="585" y="1015"/>
                    <a:pt x="585" y="1015"/>
                  </a:cubicBezTo>
                  <a:cubicBezTo>
                    <a:pt x="586" y="1033"/>
                    <a:pt x="586" y="1033"/>
                    <a:pt x="586" y="1033"/>
                  </a:cubicBezTo>
                  <a:cubicBezTo>
                    <a:pt x="594" y="1041"/>
                    <a:pt x="594" y="1041"/>
                    <a:pt x="594" y="1041"/>
                  </a:cubicBezTo>
                  <a:cubicBezTo>
                    <a:pt x="597" y="1052"/>
                    <a:pt x="597" y="1052"/>
                    <a:pt x="597" y="1052"/>
                  </a:cubicBezTo>
                  <a:cubicBezTo>
                    <a:pt x="609" y="1064"/>
                    <a:pt x="609" y="1064"/>
                    <a:pt x="609" y="1064"/>
                  </a:cubicBezTo>
                  <a:cubicBezTo>
                    <a:pt x="627" y="1067"/>
                    <a:pt x="627" y="1067"/>
                    <a:pt x="627" y="1067"/>
                  </a:cubicBezTo>
                  <a:cubicBezTo>
                    <a:pt x="630" y="1079"/>
                    <a:pt x="630" y="1079"/>
                    <a:pt x="630" y="1079"/>
                  </a:cubicBezTo>
                  <a:cubicBezTo>
                    <a:pt x="636" y="1085"/>
                    <a:pt x="636" y="1085"/>
                    <a:pt x="636" y="1085"/>
                  </a:cubicBezTo>
                  <a:cubicBezTo>
                    <a:pt x="647" y="1075"/>
                    <a:pt x="647" y="1075"/>
                    <a:pt x="647" y="1075"/>
                  </a:cubicBezTo>
                  <a:cubicBezTo>
                    <a:pt x="647" y="1075"/>
                    <a:pt x="652" y="1083"/>
                    <a:pt x="653" y="1081"/>
                  </a:cubicBezTo>
                  <a:cubicBezTo>
                    <a:pt x="655" y="1079"/>
                    <a:pt x="665" y="1070"/>
                    <a:pt x="665" y="1070"/>
                  </a:cubicBezTo>
                  <a:cubicBezTo>
                    <a:pt x="664" y="1089"/>
                    <a:pt x="664" y="1089"/>
                    <a:pt x="664" y="1089"/>
                  </a:cubicBezTo>
                  <a:cubicBezTo>
                    <a:pt x="679" y="1092"/>
                    <a:pt x="679" y="1092"/>
                    <a:pt x="679" y="1092"/>
                  </a:cubicBezTo>
                  <a:cubicBezTo>
                    <a:pt x="679" y="1107"/>
                    <a:pt x="679" y="1107"/>
                    <a:pt x="679" y="1107"/>
                  </a:cubicBezTo>
                  <a:cubicBezTo>
                    <a:pt x="688" y="1129"/>
                    <a:pt x="688" y="1129"/>
                    <a:pt x="688" y="1129"/>
                  </a:cubicBezTo>
                  <a:cubicBezTo>
                    <a:pt x="683" y="1143"/>
                    <a:pt x="683" y="1143"/>
                    <a:pt x="683" y="1143"/>
                  </a:cubicBezTo>
                  <a:cubicBezTo>
                    <a:pt x="676" y="1143"/>
                    <a:pt x="676" y="1143"/>
                    <a:pt x="676" y="1143"/>
                  </a:cubicBezTo>
                  <a:cubicBezTo>
                    <a:pt x="684" y="1157"/>
                    <a:pt x="684" y="1157"/>
                    <a:pt x="684" y="1157"/>
                  </a:cubicBezTo>
                  <a:cubicBezTo>
                    <a:pt x="677" y="1176"/>
                    <a:pt x="677" y="1176"/>
                    <a:pt x="677" y="1176"/>
                  </a:cubicBezTo>
                  <a:cubicBezTo>
                    <a:pt x="667" y="1186"/>
                    <a:pt x="667" y="1186"/>
                    <a:pt x="667" y="1186"/>
                  </a:cubicBezTo>
                  <a:cubicBezTo>
                    <a:pt x="663" y="1198"/>
                    <a:pt x="663" y="1198"/>
                    <a:pt x="663" y="1198"/>
                  </a:cubicBezTo>
                  <a:cubicBezTo>
                    <a:pt x="650" y="1195"/>
                    <a:pt x="650" y="1195"/>
                    <a:pt x="650" y="1195"/>
                  </a:cubicBezTo>
                  <a:cubicBezTo>
                    <a:pt x="649" y="1211"/>
                    <a:pt x="649" y="1211"/>
                    <a:pt x="649" y="1211"/>
                  </a:cubicBezTo>
                  <a:cubicBezTo>
                    <a:pt x="659" y="1220"/>
                    <a:pt x="659" y="1220"/>
                    <a:pt x="659" y="1220"/>
                  </a:cubicBezTo>
                  <a:cubicBezTo>
                    <a:pt x="662" y="1238"/>
                    <a:pt x="662" y="1238"/>
                    <a:pt x="662" y="1238"/>
                  </a:cubicBezTo>
                  <a:cubicBezTo>
                    <a:pt x="654" y="1252"/>
                    <a:pt x="654" y="1252"/>
                    <a:pt x="654" y="1252"/>
                  </a:cubicBezTo>
                  <a:cubicBezTo>
                    <a:pt x="662" y="1261"/>
                    <a:pt x="662" y="1261"/>
                    <a:pt x="662" y="1261"/>
                  </a:cubicBezTo>
                  <a:cubicBezTo>
                    <a:pt x="662" y="1274"/>
                    <a:pt x="662" y="1274"/>
                    <a:pt x="662" y="1274"/>
                  </a:cubicBezTo>
                  <a:cubicBezTo>
                    <a:pt x="684" y="1287"/>
                    <a:pt x="684" y="1287"/>
                    <a:pt x="684" y="1287"/>
                  </a:cubicBezTo>
                  <a:cubicBezTo>
                    <a:pt x="692" y="1304"/>
                    <a:pt x="692" y="1304"/>
                    <a:pt x="692" y="1304"/>
                  </a:cubicBezTo>
                  <a:cubicBezTo>
                    <a:pt x="679" y="1316"/>
                    <a:pt x="679" y="1316"/>
                    <a:pt x="679" y="1316"/>
                  </a:cubicBezTo>
                  <a:cubicBezTo>
                    <a:pt x="679" y="1326"/>
                    <a:pt x="679" y="1326"/>
                    <a:pt x="679" y="1326"/>
                  </a:cubicBezTo>
                  <a:cubicBezTo>
                    <a:pt x="686" y="1337"/>
                    <a:pt x="686" y="1337"/>
                    <a:pt x="686" y="1337"/>
                  </a:cubicBezTo>
                  <a:cubicBezTo>
                    <a:pt x="686" y="1354"/>
                    <a:pt x="686" y="1354"/>
                    <a:pt x="686" y="1354"/>
                  </a:cubicBezTo>
                  <a:cubicBezTo>
                    <a:pt x="677" y="1361"/>
                    <a:pt x="677" y="1361"/>
                    <a:pt x="677" y="1361"/>
                  </a:cubicBezTo>
                  <a:cubicBezTo>
                    <a:pt x="687" y="1381"/>
                    <a:pt x="687" y="1381"/>
                    <a:pt x="687" y="1381"/>
                  </a:cubicBezTo>
                  <a:cubicBezTo>
                    <a:pt x="699" y="1381"/>
                    <a:pt x="699" y="1381"/>
                    <a:pt x="699" y="1381"/>
                  </a:cubicBezTo>
                  <a:cubicBezTo>
                    <a:pt x="711" y="1392"/>
                    <a:pt x="711" y="1392"/>
                    <a:pt x="711" y="1392"/>
                  </a:cubicBezTo>
                  <a:cubicBezTo>
                    <a:pt x="719" y="1410"/>
                    <a:pt x="719" y="1410"/>
                    <a:pt x="719" y="1410"/>
                  </a:cubicBezTo>
                  <a:cubicBezTo>
                    <a:pt x="721" y="1432"/>
                    <a:pt x="721" y="1432"/>
                    <a:pt x="721" y="1432"/>
                  </a:cubicBezTo>
                  <a:cubicBezTo>
                    <a:pt x="712" y="1441"/>
                    <a:pt x="712" y="1441"/>
                    <a:pt x="712" y="1441"/>
                  </a:cubicBezTo>
                  <a:cubicBezTo>
                    <a:pt x="716" y="1462"/>
                    <a:pt x="716" y="1462"/>
                    <a:pt x="716" y="1462"/>
                  </a:cubicBezTo>
                  <a:cubicBezTo>
                    <a:pt x="739" y="1467"/>
                    <a:pt x="739" y="1467"/>
                    <a:pt x="739" y="1467"/>
                  </a:cubicBezTo>
                  <a:cubicBezTo>
                    <a:pt x="750" y="1478"/>
                    <a:pt x="750" y="1478"/>
                    <a:pt x="750" y="1478"/>
                  </a:cubicBezTo>
                  <a:cubicBezTo>
                    <a:pt x="761" y="1467"/>
                    <a:pt x="761" y="1467"/>
                    <a:pt x="761" y="1467"/>
                  </a:cubicBezTo>
                  <a:cubicBezTo>
                    <a:pt x="765" y="1490"/>
                    <a:pt x="765" y="1490"/>
                    <a:pt x="765" y="1490"/>
                  </a:cubicBezTo>
                  <a:cubicBezTo>
                    <a:pt x="761" y="1510"/>
                    <a:pt x="761" y="1510"/>
                    <a:pt x="761" y="1510"/>
                  </a:cubicBezTo>
                  <a:cubicBezTo>
                    <a:pt x="768" y="1526"/>
                    <a:pt x="768" y="1526"/>
                    <a:pt x="768" y="1526"/>
                  </a:cubicBezTo>
                  <a:cubicBezTo>
                    <a:pt x="755" y="1539"/>
                    <a:pt x="755" y="1539"/>
                    <a:pt x="755" y="1539"/>
                  </a:cubicBezTo>
                  <a:cubicBezTo>
                    <a:pt x="741" y="1556"/>
                    <a:pt x="741" y="1556"/>
                    <a:pt x="741" y="1556"/>
                  </a:cubicBezTo>
                  <a:cubicBezTo>
                    <a:pt x="731" y="1575"/>
                    <a:pt x="731" y="1575"/>
                    <a:pt x="731" y="1575"/>
                  </a:cubicBezTo>
                  <a:cubicBezTo>
                    <a:pt x="745" y="1595"/>
                    <a:pt x="745" y="1595"/>
                    <a:pt x="745" y="1595"/>
                  </a:cubicBezTo>
                  <a:cubicBezTo>
                    <a:pt x="745" y="1619"/>
                    <a:pt x="745" y="1619"/>
                    <a:pt x="745" y="1619"/>
                  </a:cubicBezTo>
                  <a:cubicBezTo>
                    <a:pt x="731" y="1633"/>
                    <a:pt x="731" y="1633"/>
                    <a:pt x="731" y="1633"/>
                  </a:cubicBezTo>
                  <a:cubicBezTo>
                    <a:pt x="730" y="1655"/>
                    <a:pt x="730" y="1655"/>
                    <a:pt x="730" y="1655"/>
                  </a:cubicBezTo>
                  <a:cubicBezTo>
                    <a:pt x="722" y="1663"/>
                    <a:pt x="722" y="1663"/>
                    <a:pt x="722" y="1663"/>
                  </a:cubicBezTo>
                  <a:cubicBezTo>
                    <a:pt x="699" y="1686"/>
                    <a:pt x="699" y="1686"/>
                    <a:pt x="699" y="1686"/>
                  </a:cubicBezTo>
                  <a:cubicBezTo>
                    <a:pt x="699" y="1716"/>
                    <a:pt x="699" y="1716"/>
                    <a:pt x="699" y="1716"/>
                  </a:cubicBezTo>
                  <a:cubicBezTo>
                    <a:pt x="724" y="1732"/>
                    <a:pt x="724" y="1732"/>
                    <a:pt x="724" y="1732"/>
                  </a:cubicBezTo>
                  <a:cubicBezTo>
                    <a:pt x="751" y="1744"/>
                    <a:pt x="751" y="1744"/>
                    <a:pt x="751" y="1744"/>
                  </a:cubicBezTo>
                  <a:cubicBezTo>
                    <a:pt x="737" y="1767"/>
                    <a:pt x="737" y="1767"/>
                    <a:pt x="737" y="1767"/>
                  </a:cubicBezTo>
                  <a:cubicBezTo>
                    <a:pt x="702" y="1782"/>
                    <a:pt x="702" y="1782"/>
                    <a:pt x="702" y="1782"/>
                  </a:cubicBezTo>
                  <a:cubicBezTo>
                    <a:pt x="680" y="1804"/>
                    <a:pt x="680" y="1804"/>
                    <a:pt x="680" y="1804"/>
                  </a:cubicBezTo>
                  <a:cubicBezTo>
                    <a:pt x="645" y="1778"/>
                    <a:pt x="645" y="1778"/>
                    <a:pt x="645" y="1778"/>
                  </a:cubicBezTo>
                  <a:cubicBezTo>
                    <a:pt x="607" y="1794"/>
                    <a:pt x="607" y="1794"/>
                    <a:pt x="607" y="1794"/>
                  </a:cubicBezTo>
                  <a:cubicBezTo>
                    <a:pt x="599" y="1818"/>
                    <a:pt x="599" y="1818"/>
                    <a:pt x="599" y="1818"/>
                  </a:cubicBezTo>
                  <a:cubicBezTo>
                    <a:pt x="574" y="1805"/>
                    <a:pt x="574" y="1805"/>
                    <a:pt x="574" y="1805"/>
                  </a:cubicBezTo>
                  <a:cubicBezTo>
                    <a:pt x="555" y="1810"/>
                    <a:pt x="555" y="1810"/>
                    <a:pt x="555" y="1810"/>
                  </a:cubicBezTo>
                  <a:cubicBezTo>
                    <a:pt x="533" y="1787"/>
                    <a:pt x="533" y="1787"/>
                    <a:pt x="533" y="1787"/>
                  </a:cubicBezTo>
                  <a:cubicBezTo>
                    <a:pt x="509" y="1797"/>
                    <a:pt x="509" y="1797"/>
                    <a:pt x="509" y="1797"/>
                  </a:cubicBezTo>
                  <a:cubicBezTo>
                    <a:pt x="478" y="1793"/>
                    <a:pt x="478" y="1793"/>
                    <a:pt x="478" y="1793"/>
                  </a:cubicBezTo>
                  <a:cubicBezTo>
                    <a:pt x="470" y="1780"/>
                    <a:pt x="470" y="1780"/>
                    <a:pt x="470" y="1780"/>
                  </a:cubicBezTo>
                  <a:cubicBezTo>
                    <a:pt x="436" y="1780"/>
                    <a:pt x="436" y="1780"/>
                    <a:pt x="436" y="1780"/>
                  </a:cubicBezTo>
                  <a:cubicBezTo>
                    <a:pt x="413" y="1770"/>
                    <a:pt x="413" y="1770"/>
                    <a:pt x="413" y="1770"/>
                  </a:cubicBezTo>
                  <a:cubicBezTo>
                    <a:pt x="382" y="1775"/>
                    <a:pt x="382" y="1775"/>
                    <a:pt x="382" y="1775"/>
                  </a:cubicBezTo>
                  <a:cubicBezTo>
                    <a:pt x="360" y="1826"/>
                    <a:pt x="360" y="1826"/>
                    <a:pt x="360" y="1826"/>
                  </a:cubicBezTo>
                  <a:cubicBezTo>
                    <a:pt x="361" y="1856"/>
                    <a:pt x="361" y="1856"/>
                    <a:pt x="361" y="1856"/>
                  </a:cubicBezTo>
                  <a:cubicBezTo>
                    <a:pt x="329" y="1865"/>
                    <a:pt x="329" y="1865"/>
                    <a:pt x="329" y="1865"/>
                  </a:cubicBezTo>
                  <a:cubicBezTo>
                    <a:pt x="303" y="1884"/>
                    <a:pt x="303" y="1884"/>
                    <a:pt x="303" y="1884"/>
                  </a:cubicBezTo>
                  <a:cubicBezTo>
                    <a:pt x="300" y="1904"/>
                    <a:pt x="300" y="1904"/>
                    <a:pt x="300" y="1904"/>
                  </a:cubicBezTo>
                  <a:cubicBezTo>
                    <a:pt x="273" y="1920"/>
                    <a:pt x="273" y="1920"/>
                    <a:pt x="273" y="1920"/>
                  </a:cubicBezTo>
                  <a:cubicBezTo>
                    <a:pt x="264" y="1933"/>
                    <a:pt x="264" y="1933"/>
                    <a:pt x="264" y="1933"/>
                  </a:cubicBezTo>
                  <a:cubicBezTo>
                    <a:pt x="248" y="1948"/>
                    <a:pt x="248" y="1948"/>
                    <a:pt x="248" y="1948"/>
                  </a:cubicBezTo>
                  <a:cubicBezTo>
                    <a:pt x="229" y="1957"/>
                    <a:pt x="229" y="1957"/>
                    <a:pt x="229" y="1957"/>
                  </a:cubicBezTo>
                  <a:cubicBezTo>
                    <a:pt x="206" y="1957"/>
                    <a:pt x="206" y="1957"/>
                    <a:pt x="206" y="1957"/>
                  </a:cubicBezTo>
                  <a:cubicBezTo>
                    <a:pt x="192" y="1953"/>
                    <a:pt x="192" y="1953"/>
                    <a:pt x="192" y="1953"/>
                  </a:cubicBezTo>
                  <a:cubicBezTo>
                    <a:pt x="175" y="1944"/>
                    <a:pt x="175" y="1944"/>
                    <a:pt x="175" y="1944"/>
                  </a:cubicBezTo>
                  <a:cubicBezTo>
                    <a:pt x="168" y="1954"/>
                    <a:pt x="168" y="1954"/>
                    <a:pt x="168" y="1954"/>
                  </a:cubicBezTo>
                  <a:cubicBezTo>
                    <a:pt x="149" y="1954"/>
                    <a:pt x="149" y="1954"/>
                    <a:pt x="149" y="1954"/>
                  </a:cubicBezTo>
                  <a:cubicBezTo>
                    <a:pt x="137" y="1946"/>
                    <a:pt x="137" y="1946"/>
                    <a:pt x="137" y="1946"/>
                  </a:cubicBezTo>
                  <a:cubicBezTo>
                    <a:pt x="126" y="1941"/>
                    <a:pt x="126" y="1941"/>
                    <a:pt x="126" y="1941"/>
                  </a:cubicBezTo>
                  <a:cubicBezTo>
                    <a:pt x="109" y="1935"/>
                    <a:pt x="109" y="1935"/>
                    <a:pt x="109" y="1935"/>
                  </a:cubicBezTo>
                  <a:cubicBezTo>
                    <a:pt x="96" y="1931"/>
                    <a:pt x="96" y="1931"/>
                    <a:pt x="96" y="1931"/>
                  </a:cubicBezTo>
                  <a:cubicBezTo>
                    <a:pt x="96" y="1919"/>
                    <a:pt x="96" y="1919"/>
                    <a:pt x="96" y="1919"/>
                  </a:cubicBezTo>
                  <a:cubicBezTo>
                    <a:pt x="105" y="1910"/>
                    <a:pt x="105" y="1910"/>
                    <a:pt x="105" y="1910"/>
                  </a:cubicBezTo>
                  <a:cubicBezTo>
                    <a:pt x="90" y="1895"/>
                    <a:pt x="90" y="1895"/>
                    <a:pt x="90" y="1895"/>
                  </a:cubicBezTo>
                  <a:cubicBezTo>
                    <a:pt x="76" y="1905"/>
                    <a:pt x="76" y="1905"/>
                    <a:pt x="76" y="1905"/>
                  </a:cubicBezTo>
                  <a:cubicBezTo>
                    <a:pt x="69" y="1916"/>
                    <a:pt x="69" y="1916"/>
                    <a:pt x="69" y="1916"/>
                  </a:cubicBezTo>
                  <a:cubicBezTo>
                    <a:pt x="55" y="1931"/>
                    <a:pt x="55" y="1931"/>
                    <a:pt x="55" y="1931"/>
                  </a:cubicBezTo>
                  <a:cubicBezTo>
                    <a:pt x="54" y="1946"/>
                    <a:pt x="54" y="1946"/>
                    <a:pt x="54" y="1946"/>
                  </a:cubicBezTo>
                  <a:cubicBezTo>
                    <a:pt x="60" y="1966"/>
                    <a:pt x="60" y="1966"/>
                    <a:pt x="60" y="1966"/>
                  </a:cubicBezTo>
                  <a:cubicBezTo>
                    <a:pt x="45" y="1973"/>
                    <a:pt x="45" y="1973"/>
                    <a:pt x="45" y="1973"/>
                  </a:cubicBezTo>
                  <a:cubicBezTo>
                    <a:pt x="45" y="1984"/>
                    <a:pt x="45" y="1984"/>
                    <a:pt x="45" y="1984"/>
                  </a:cubicBezTo>
                  <a:cubicBezTo>
                    <a:pt x="58" y="1991"/>
                    <a:pt x="58" y="1991"/>
                    <a:pt x="58" y="1991"/>
                  </a:cubicBezTo>
                  <a:cubicBezTo>
                    <a:pt x="67" y="2000"/>
                    <a:pt x="67" y="2000"/>
                    <a:pt x="67" y="2000"/>
                  </a:cubicBezTo>
                  <a:cubicBezTo>
                    <a:pt x="72" y="2011"/>
                    <a:pt x="72" y="2011"/>
                    <a:pt x="72" y="2011"/>
                  </a:cubicBezTo>
                  <a:cubicBezTo>
                    <a:pt x="87" y="2019"/>
                    <a:pt x="87" y="2019"/>
                    <a:pt x="87" y="2019"/>
                  </a:cubicBezTo>
                  <a:cubicBezTo>
                    <a:pt x="87" y="2032"/>
                    <a:pt x="87" y="2032"/>
                    <a:pt x="87" y="2032"/>
                  </a:cubicBezTo>
                  <a:cubicBezTo>
                    <a:pt x="80" y="2039"/>
                    <a:pt x="80" y="2039"/>
                    <a:pt x="80" y="2039"/>
                  </a:cubicBezTo>
                  <a:cubicBezTo>
                    <a:pt x="61" y="2042"/>
                    <a:pt x="61" y="2042"/>
                    <a:pt x="61" y="2042"/>
                  </a:cubicBezTo>
                  <a:cubicBezTo>
                    <a:pt x="37" y="2066"/>
                    <a:pt x="37" y="2066"/>
                    <a:pt x="37" y="2066"/>
                  </a:cubicBezTo>
                  <a:cubicBezTo>
                    <a:pt x="37" y="2083"/>
                    <a:pt x="37" y="2083"/>
                    <a:pt x="37" y="2083"/>
                  </a:cubicBezTo>
                  <a:cubicBezTo>
                    <a:pt x="33" y="2093"/>
                    <a:pt x="33" y="2093"/>
                    <a:pt x="33" y="2093"/>
                  </a:cubicBezTo>
                  <a:cubicBezTo>
                    <a:pt x="23" y="2104"/>
                    <a:pt x="23" y="2104"/>
                    <a:pt x="23" y="2104"/>
                  </a:cubicBezTo>
                  <a:cubicBezTo>
                    <a:pt x="15" y="2105"/>
                    <a:pt x="15" y="2105"/>
                    <a:pt x="15" y="2105"/>
                  </a:cubicBezTo>
                  <a:cubicBezTo>
                    <a:pt x="15" y="2118"/>
                    <a:pt x="15" y="2118"/>
                    <a:pt x="15" y="2118"/>
                  </a:cubicBezTo>
                  <a:cubicBezTo>
                    <a:pt x="5" y="2128"/>
                    <a:pt x="5" y="2128"/>
                    <a:pt x="5" y="2128"/>
                  </a:cubicBezTo>
                  <a:cubicBezTo>
                    <a:pt x="0" y="2139"/>
                    <a:pt x="0" y="2139"/>
                    <a:pt x="0" y="2139"/>
                  </a:cubicBezTo>
                  <a:cubicBezTo>
                    <a:pt x="0" y="2151"/>
                    <a:pt x="0" y="2151"/>
                    <a:pt x="0" y="2151"/>
                  </a:cubicBezTo>
                  <a:cubicBezTo>
                    <a:pt x="14" y="2157"/>
                    <a:pt x="14" y="2157"/>
                    <a:pt x="14" y="2157"/>
                  </a:cubicBezTo>
                  <a:cubicBezTo>
                    <a:pt x="22" y="2182"/>
                    <a:pt x="22" y="2182"/>
                    <a:pt x="22" y="2182"/>
                  </a:cubicBezTo>
                  <a:cubicBezTo>
                    <a:pt x="17" y="2195"/>
                    <a:pt x="17" y="2195"/>
                    <a:pt x="17" y="2195"/>
                  </a:cubicBezTo>
                  <a:cubicBezTo>
                    <a:pt x="17" y="2213"/>
                    <a:pt x="17" y="2213"/>
                    <a:pt x="17" y="2213"/>
                  </a:cubicBezTo>
                  <a:cubicBezTo>
                    <a:pt x="5" y="2226"/>
                    <a:pt x="5" y="2226"/>
                    <a:pt x="5" y="2226"/>
                  </a:cubicBezTo>
                  <a:cubicBezTo>
                    <a:pt x="10" y="2242"/>
                    <a:pt x="10" y="2242"/>
                    <a:pt x="10" y="2242"/>
                  </a:cubicBezTo>
                  <a:cubicBezTo>
                    <a:pt x="31" y="2248"/>
                    <a:pt x="31" y="2248"/>
                    <a:pt x="31" y="2248"/>
                  </a:cubicBezTo>
                  <a:cubicBezTo>
                    <a:pt x="51" y="2237"/>
                    <a:pt x="51" y="2237"/>
                    <a:pt x="51" y="2237"/>
                  </a:cubicBezTo>
                  <a:cubicBezTo>
                    <a:pt x="65" y="2251"/>
                    <a:pt x="65" y="2251"/>
                    <a:pt x="65" y="2251"/>
                  </a:cubicBezTo>
                  <a:cubicBezTo>
                    <a:pt x="58" y="2273"/>
                    <a:pt x="58" y="2273"/>
                    <a:pt x="58" y="2273"/>
                  </a:cubicBezTo>
                  <a:cubicBezTo>
                    <a:pt x="78" y="2279"/>
                    <a:pt x="78" y="2279"/>
                    <a:pt x="78" y="2279"/>
                  </a:cubicBezTo>
                  <a:cubicBezTo>
                    <a:pt x="88" y="2269"/>
                    <a:pt x="88" y="2269"/>
                    <a:pt x="88" y="2269"/>
                  </a:cubicBezTo>
                  <a:cubicBezTo>
                    <a:pt x="106" y="2279"/>
                    <a:pt x="106" y="2279"/>
                    <a:pt x="106" y="2279"/>
                  </a:cubicBezTo>
                  <a:cubicBezTo>
                    <a:pt x="125" y="2279"/>
                    <a:pt x="125" y="2279"/>
                    <a:pt x="125" y="2279"/>
                  </a:cubicBezTo>
                  <a:cubicBezTo>
                    <a:pt x="125" y="2293"/>
                    <a:pt x="125" y="2293"/>
                    <a:pt x="125" y="2293"/>
                  </a:cubicBezTo>
                  <a:cubicBezTo>
                    <a:pt x="102" y="2303"/>
                    <a:pt x="102" y="2303"/>
                    <a:pt x="102" y="2303"/>
                  </a:cubicBezTo>
                  <a:cubicBezTo>
                    <a:pt x="96" y="2329"/>
                    <a:pt x="96" y="2329"/>
                    <a:pt x="96" y="2329"/>
                  </a:cubicBezTo>
                  <a:cubicBezTo>
                    <a:pt x="113" y="2329"/>
                    <a:pt x="113" y="2329"/>
                    <a:pt x="113" y="2329"/>
                  </a:cubicBezTo>
                  <a:cubicBezTo>
                    <a:pt x="133" y="2320"/>
                    <a:pt x="133" y="2320"/>
                    <a:pt x="133" y="2320"/>
                  </a:cubicBezTo>
                  <a:cubicBezTo>
                    <a:pt x="144" y="2335"/>
                    <a:pt x="144" y="2335"/>
                    <a:pt x="144" y="2335"/>
                  </a:cubicBezTo>
                  <a:cubicBezTo>
                    <a:pt x="167" y="2323"/>
                    <a:pt x="167" y="2323"/>
                    <a:pt x="167" y="2323"/>
                  </a:cubicBezTo>
                  <a:cubicBezTo>
                    <a:pt x="194" y="2315"/>
                    <a:pt x="194" y="2315"/>
                    <a:pt x="194" y="2315"/>
                  </a:cubicBezTo>
                  <a:cubicBezTo>
                    <a:pt x="210" y="2299"/>
                    <a:pt x="210" y="2299"/>
                    <a:pt x="210" y="2299"/>
                  </a:cubicBezTo>
                  <a:cubicBezTo>
                    <a:pt x="225" y="2298"/>
                    <a:pt x="225" y="2298"/>
                    <a:pt x="225" y="2298"/>
                  </a:cubicBezTo>
                  <a:cubicBezTo>
                    <a:pt x="245" y="2298"/>
                    <a:pt x="245" y="2298"/>
                    <a:pt x="245" y="2298"/>
                  </a:cubicBezTo>
                  <a:cubicBezTo>
                    <a:pt x="259" y="2283"/>
                    <a:pt x="259" y="2283"/>
                    <a:pt x="259" y="2283"/>
                  </a:cubicBezTo>
                  <a:cubicBezTo>
                    <a:pt x="277" y="2283"/>
                    <a:pt x="277" y="2283"/>
                    <a:pt x="277" y="2283"/>
                  </a:cubicBezTo>
                  <a:cubicBezTo>
                    <a:pt x="282" y="2297"/>
                    <a:pt x="282" y="2297"/>
                    <a:pt x="282" y="2297"/>
                  </a:cubicBezTo>
                  <a:cubicBezTo>
                    <a:pt x="270" y="2312"/>
                    <a:pt x="270" y="2312"/>
                    <a:pt x="270" y="2312"/>
                  </a:cubicBezTo>
                  <a:cubicBezTo>
                    <a:pt x="257" y="2312"/>
                    <a:pt x="257" y="2312"/>
                    <a:pt x="257" y="2312"/>
                  </a:cubicBezTo>
                  <a:cubicBezTo>
                    <a:pt x="257" y="2329"/>
                    <a:pt x="257" y="2329"/>
                    <a:pt x="257" y="2329"/>
                  </a:cubicBezTo>
                  <a:cubicBezTo>
                    <a:pt x="273" y="2336"/>
                    <a:pt x="273" y="2336"/>
                    <a:pt x="273" y="2336"/>
                  </a:cubicBezTo>
                  <a:cubicBezTo>
                    <a:pt x="285" y="2348"/>
                    <a:pt x="285" y="2348"/>
                    <a:pt x="285" y="2348"/>
                  </a:cubicBezTo>
                  <a:cubicBezTo>
                    <a:pt x="296" y="2372"/>
                    <a:pt x="296" y="2372"/>
                    <a:pt x="296" y="2372"/>
                  </a:cubicBezTo>
                  <a:cubicBezTo>
                    <a:pt x="307" y="2383"/>
                    <a:pt x="307" y="2383"/>
                    <a:pt x="307" y="2383"/>
                  </a:cubicBezTo>
                  <a:cubicBezTo>
                    <a:pt x="323" y="2399"/>
                    <a:pt x="323" y="2399"/>
                    <a:pt x="323" y="2399"/>
                  </a:cubicBezTo>
                  <a:cubicBezTo>
                    <a:pt x="335" y="2438"/>
                    <a:pt x="335" y="2438"/>
                    <a:pt x="335" y="2438"/>
                  </a:cubicBezTo>
                  <a:cubicBezTo>
                    <a:pt x="335" y="2470"/>
                    <a:pt x="335" y="2470"/>
                    <a:pt x="335" y="2470"/>
                  </a:cubicBezTo>
                  <a:cubicBezTo>
                    <a:pt x="350" y="2484"/>
                    <a:pt x="350" y="2484"/>
                    <a:pt x="350" y="2484"/>
                  </a:cubicBezTo>
                  <a:cubicBezTo>
                    <a:pt x="350" y="2507"/>
                    <a:pt x="350" y="2507"/>
                    <a:pt x="350" y="2507"/>
                  </a:cubicBezTo>
                  <a:cubicBezTo>
                    <a:pt x="367" y="2536"/>
                    <a:pt x="367" y="2536"/>
                    <a:pt x="367" y="2536"/>
                  </a:cubicBezTo>
                  <a:cubicBezTo>
                    <a:pt x="372" y="2561"/>
                    <a:pt x="372" y="2561"/>
                    <a:pt x="372" y="2561"/>
                  </a:cubicBezTo>
                  <a:cubicBezTo>
                    <a:pt x="378" y="2584"/>
                    <a:pt x="378" y="2584"/>
                    <a:pt x="378" y="2584"/>
                  </a:cubicBezTo>
                  <a:cubicBezTo>
                    <a:pt x="391" y="2609"/>
                    <a:pt x="391" y="2609"/>
                    <a:pt x="391" y="2609"/>
                  </a:cubicBezTo>
                  <a:cubicBezTo>
                    <a:pt x="412" y="2605"/>
                    <a:pt x="412" y="2605"/>
                    <a:pt x="412" y="2605"/>
                  </a:cubicBezTo>
                  <a:cubicBezTo>
                    <a:pt x="423" y="2583"/>
                    <a:pt x="423" y="2583"/>
                    <a:pt x="423" y="2583"/>
                  </a:cubicBezTo>
                  <a:cubicBezTo>
                    <a:pt x="438" y="2578"/>
                    <a:pt x="438" y="2578"/>
                    <a:pt x="438" y="2578"/>
                  </a:cubicBezTo>
                  <a:cubicBezTo>
                    <a:pt x="449" y="2590"/>
                    <a:pt x="449" y="2590"/>
                    <a:pt x="449" y="2590"/>
                  </a:cubicBezTo>
                  <a:cubicBezTo>
                    <a:pt x="449" y="2605"/>
                    <a:pt x="449" y="2605"/>
                    <a:pt x="449" y="2605"/>
                  </a:cubicBezTo>
                  <a:cubicBezTo>
                    <a:pt x="459" y="2615"/>
                    <a:pt x="459" y="2615"/>
                    <a:pt x="459" y="2615"/>
                  </a:cubicBezTo>
                  <a:cubicBezTo>
                    <a:pt x="471" y="2627"/>
                    <a:pt x="471" y="2627"/>
                    <a:pt x="471" y="2627"/>
                  </a:cubicBezTo>
                  <a:cubicBezTo>
                    <a:pt x="492" y="2623"/>
                    <a:pt x="492" y="2623"/>
                    <a:pt x="492" y="2623"/>
                  </a:cubicBezTo>
                  <a:cubicBezTo>
                    <a:pt x="502" y="2633"/>
                    <a:pt x="502" y="2633"/>
                    <a:pt x="502" y="2633"/>
                  </a:cubicBezTo>
                  <a:cubicBezTo>
                    <a:pt x="526" y="2629"/>
                    <a:pt x="526" y="2629"/>
                    <a:pt x="526" y="2629"/>
                  </a:cubicBezTo>
                  <a:cubicBezTo>
                    <a:pt x="538" y="2617"/>
                    <a:pt x="538" y="2617"/>
                    <a:pt x="538" y="2617"/>
                  </a:cubicBezTo>
                  <a:cubicBezTo>
                    <a:pt x="563" y="2617"/>
                    <a:pt x="563" y="2617"/>
                    <a:pt x="563" y="2617"/>
                  </a:cubicBezTo>
                  <a:cubicBezTo>
                    <a:pt x="575" y="2629"/>
                    <a:pt x="575" y="2629"/>
                    <a:pt x="575" y="2629"/>
                  </a:cubicBezTo>
                  <a:cubicBezTo>
                    <a:pt x="593" y="2637"/>
                    <a:pt x="593" y="2637"/>
                    <a:pt x="593" y="2637"/>
                  </a:cubicBezTo>
                  <a:cubicBezTo>
                    <a:pt x="606" y="2649"/>
                    <a:pt x="606" y="2649"/>
                    <a:pt x="606" y="2649"/>
                  </a:cubicBezTo>
                  <a:cubicBezTo>
                    <a:pt x="610" y="2672"/>
                    <a:pt x="610" y="2672"/>
                    <a:pt x="610" y="2672"/>
                  </a:cubicBezTo>
                  <a:cubicBezTo>
                    <a:pt x="627" y="2683"/>
                    <a:pt x="627" y="2683"/>
                    <a:pt x="627" y="2683"/>
                  </a:cubicBezTo>
                  <a:cubicBezTo>
                    <a:pt x="634" y="2700"/>
                    <a:pt x="634" y="2700"/>
                    <a:pt x="634" y="2700"/>
                  </a:cubicBezTo>
                  <a:cubicBezTo>
                    <a:pt x="655" y="2713"/>
                    <a:pt x="655" y="2713"/>
                    <a:pt x="655" y="2713"/>
                  </a:cubicBezTo>
                  <a:cubicBezTo>
                    <a:pt x="655" y="2736"/>
                    <a:pt x="655" y="2736"/>
                    <a:pt x="655" y="2736"/>
                  </a:cubicBezTo>
                  <a:cubicBezTo>
                    <a:pt x="681" y="2743"/>
                    <a:pt x="681" y="2743"/>
                    <a:pt x="681" y="2743"/>
                  </a:cubicBezTo>
                  <a:cubicBezTo>
                    <a:pt x="704" y="2751"/>
                    <a:pt x="704" y="2751"/>
                    <a:pt x="704" y="2751"/>
                  </a:cubicBezTo>
                  <a:cubicBezTo>
                    <a:pt x="729" y="2741"/>
                    <a:pt x="729" y="2741"/>
                    <a:pt x="729" y="2741"/>
                  </a:cubicBezTo>
                  <a:cubicBezTo>
                    <a:pt x="744" y="2726"/>
                    <a:pt x="744" y="2726"/>
                    <a:pt x="744" y="2726"/>
                  </a:cubicBezTo>
                  <a:cubicBezTo>
                    <a:pt x="749" y="2746"/>
                    <a:pt x="749" y="2746"/>
                    <a:pt x="749" y="2746"/>
                  </a:cubicBezTo>
                  <a:cubicBezTo>
                    <a:pt x="760" y="2765"/>
                    <a:pt x="760" y="2765"/>
                    <a:pt x="760" y="2765"/>
                  </a:cubicBezTo>
                  <a:cubicBezTo>
                    <a:pt x="769" y="2780"/>
                    <a:pt x="769" y="2780"/>
                    <a:pt x="769" y="2780"/>
                  </a:cubicBezTo>
                  <a:cubicBezTo>
                    <a:pt x="797" y="2785"/>
                    <a:pt x="797" y="2785"/>
                    <a:pt x="797" y="2785"/>
                  </a:cubicBezTo>
                  <a:cubicBezTo>
                    <a:pt x="809" y="2772"/>
                    <a:pt x="809" y="2772"/>
                    <a:pt x="809" y="2772"/>
                  </a:cubicBezTo>
                  <a:cubicBezTo>
                    <a:pt x="833" y="2758"/>
                    <a:pt x="833" y="2758"/>
                    <a:pt x="833" y="2758"/>
                  </a:cubicBezTo>
                  <a:cubicBezTo>
                    <a:pt x="862" y="2759"/>
                    <a:pt x="862" y="2759"/>
                    <a:pt x="862" y="2759"/>
                  </a:cubicBezTo>
                  <a:cubicBezTo>
                    <a:pt x="878" y="2743"/>
                    <a:pt x="878" y="2743"/>
                    <a:pt x="878" y="2743"/>
                  </a:cubicBezTo>
                  <a:cubicBezTo>
                    <a:pt x="901" y="2738"/>
                    <a:pt x="901" y="2738"/>
                    <a:pt x="901" y="2738"/>
                  </a:cubicBezTo>
                  <a:cubicBezTo>
                    <a:pt x="905" y="2718"/>
                    <a:pt x="905" y="2718"/>
                    <a:pt x="905" y="2718"/>
                  </a:cubicBezTo>
                  <a:cubicBezTo>
                    <a:pt x="924" y="2718"/>
                    <a:pt x="924" y="2718"/>
                    <a:pt x="924" y="2718"/>
                  </a:cubicBezTo>
                  <a:cubicBezTo>
                    <a:pt x="944" y="2699"/>
                    <a:pt x="944" y="2699"/>
                    <a:pt x="944" y="2699"/>
                  </a:cubicBezTo>
                  <a:cubicBezTo>
                    <a:pt x="975" y="2678"/>
                    <a:pt x="975" y="2678"/>
                    <a:pt x="975" y="2678"/>
                  </a:cubicBezTo>
                  <a:cubicBezTo>
                    <a:pt x="1001" y="2678"/>
                    <a:pt x="1001" y="2678"/>
                    <a:pt x="1001" y="2678"/>
                  </a:cubicBezTo>
                  <a:cubicBezTo>
                    <a:pt x="1007" y="2658"/>
                    <a:pt x="1007" y="2658"/>
                    <a:pt x="1007" y="2658"/>
                  </a:cubicBezTo>
                  <a:cubicBezTo>
                    <a:pt x="1029" y="2658"/>
                    <a:pt x="1029" y="2658"/>
                    <a:pt x="1029" y="2658"/>
                  </a:cubicBezTo>
                  <a:cubicBezTo>
                    <a:pt x="1045" y="2641"/>
                    <a:pt x="1045" y="2641"/>
                    <a:pt x="1045" y="2641"/>
                  </a:cubicBezTo>
                  <a:cubicBezTo>
                    <a:pt x="1066" y="2650"/>
                    <a:pt x="1066" y="2650"/>
                    <a:pt x="1066" y="2650"/>
                  </a:cubicBezTo>
                  <a:cubicBezTo>
                    <a:pt x="1083" y="2667"/>
                    <a:pt x="1083" y="2667"/>
                    <a:pt x="1083" y="2667"/>
                  </a:cubicBezTo>
                  <a:cubicBezTo>
                    <a:pt x="1109" y="2656"/>
                    <a:pt x="1109" y="2656"/>
                    <a:pt x="1109" y="2656"/>
                  </a:cubicBezTo>
                  <a:cubicBezTo>
                    <a:pt x="1131" y="2663"/>
                    <a:pt x="1131" y="2663"/>
                    <a:pt x="1131" y="2663"/>
                  </a:cubicBezTo>
                  <a:cubicBezTo>
                    <a:pt x="1149" y="2681"/>
                    <a:pt x="1149" y="2681"/>
                    <a:pt x="1149" y="2681"/>
                  </a:cubicBezTo>
                  <a:cubicBezTo>
                    <a:pt x="1165" y="2697"/>
                    <a:pt x="1165" y="2697"/>
                    <a:pt x="1165" y="2697"/>
                  </a:cubicBezTo>
                  <a:cubicBezTo>
                    <a:pt x="1193" y="2706"/>
                    <a:pt x="1193" y="2706"/>
                    <a:pt x="1193" y="2706"/>
                  </a:cubicBezTo>
                  <a:cubicBezTo>
                    <a:pt x="1212" y="2712"/>
                    <a:pt x="1212" y="2712"/>
                    <a:pt x="1212" y="2712"/>
                  </a:cubicBezTo>
                  <a:cubicBezTo>
                    <a:pt x="1239" y="2707"/>
                    <a:pt x="1239" y="2707"/>
                    <a:pt x="1239" y="2707"/>
                  </a:cubicBezTo>
                  <a:cubicBezTo>
                    <a:pt x="1265" y="2714"/>
                    <a:pt x="1265" y="2714"/>
                    <a:pt x="1265" y="2714"/>
                  </a:cubicBezTo>
                  <a:cubicBezTo>
                    <a:pt x="1293" y="2714"/>
                    <a:pt x="1293" y="2714"/>
                    <a:pt x="1293" y="2714"/>
                  </a:cubicBezTo>
                  <a:cubicBezTo>
                    <a:pt x="1312" y="2714"/>
                    <a:pt x="1312" y="2714"/>
                    <a:pt x="1312" y="2714"/>
                  </a:cubicBezTo>
                  <a:cubicBezTo>
                    <a:pt x="1333" y="2692"/>
                    <a:pt x="1333" y="2692"/>
                    <a:pt x="1333" y="2692"/>
                  </a:cubicBezTo>
                  <a:cubicBezTo>
                    <a:pt x="1356" y="2677"/>
                    <a:pt x="1356" y="2677"/>
                    <a:pt x="1356" y="2677"/>
                  </a:cubicBezTo>
                  <a:cubicBezTo>
                    <a:pt x="1356" y="2654"/>
                    <a:pt x="1356" y="2654"/>
                    <a:pt x="1356" y="2654"/>
                  </a:cubicBezTo>
                  <a:cubicBezTo>
                    <a:pt x="1339" y="2637"/>
                    <a:pt x="1339" y="2637"/>
                    <a:pt x="1339" y="2637"/>
                  </a:cubicBezTo>
                  <a:cubicBezTo>
                    <a:pt x="1339" y="2615"/>
                    <a:pt x="1339" y="2615"/>
                    <a:pt x="1339" y="2615"/>
                  </a:cubicBezTo>
                  <a:cubicBezTo>
                    <a:pt x="1327" y="2601"/>
                    <a:pt x="1327" y="2601"/>
                    <a:pt x="1327" y="2601"/>
                  </a:cubicBezTo>
                  <a:cubicBezTo>
                    <a:pt x="1331" y="2576"/>
                    <a:pt x="1331" y="2576"/>
                    <a:pt x="1331" y="2576"/>
                  </a:cubicBezTo>
                  <a:cubicBezTo>
                    <a:pt x="1344" y="2563"/>
                    <a:pt x="1344" y="2563"/>
                    <a:pt x="1344" y="2563"/>
                  </a:cubicBezTo>
                  <a:cubicBezTo>
                    <a:pt x="1356" y="2538"/>
                    <a:pt x="1356" y="2538"/>
                    <a:pt x="1356" y="2538"/>
                  </a:cubicBezTo>
                  <a:cubicBezTo>
                    <a:pt x="1371" y="2523"/>
                    <a:pt x="1371" y="2523"/>
                    <a:pt x="1371" y="2523"/>
                  </a:cubicBezTo>
                  <a:cubicBezTo>
                    <a:pt x="1382" y="2512"/>
                    <a:pt x="1382" y="2512"/>
                    <a:pt x="1382" y="2512"/>
                  </a:cubicBezTo>
                  <a:cubicBezTo>
                    <a:pt x="1404" y="2528"/>
                    <a:pt x="1404" y="2528"/>
                    <a:pt x="1404" y="2528"/>
                  </a:cubicBezTo>
                  <a:cubicBezTo>
                    <a:pt x="1442" y="2528"/>
                    <a:pt x="1442" y="2528"/>
                    <a:pt x="1442" y="2528"/>
                  </a:cubicBezTo>
                  <a:cubicBezTo>
                    <a:pt x="1461" y="2547"/>
                    <a:pt x="1461" y="2547"/>
                    <a:pt x="1461" y="2547"/>
                  </a:cubicBezTo>
                  <a:cubicBezTo>
                    <a:pt x="1489" y="2540"/>
                    <a:pt x="1489" y="2540"/>
                    <a:pt x="1489" y="2540"/>
                  </a:cubicBezTo>
                  <a:cubicBezTo>
                    <a:pt x="1513" y="2540"/>
                    <a:pt x="1513" y="2540"/>
                    <a:pt x="1513" y="2540"/>
                  </a:cubicBezTo>
                  <a:cubicBezTo>
                    <a:pt x="1538" y="2550"/>
                    <a:pt x="1538" y="2550"/>
                    <a:pt x="1538" y="2550"/>
                  </a:cubicBezTo>
                  <a:cubicBezTo>
                    <a:pt x="1556" y="2568"/>
                    <a:pt x="1556" y="2568"/>
                    <a:pt x="1556" y="2568"/>
                  </a:cubicBezTo>
                  <a:cubicBezTo>
                    <a:pt x="1570" y="2597"/>
                    <a:pt x="1570" y="2597"/>
                    <a:pt x="1570" y="2597"/>
                  </a:cubicBezTo>
                  <a:cubicBezTo>
                    <a:pt x="1585" y="2612"/>
                    <a:pt x="1585" y="2612"/>
                    <a:pt x="1585" y="2612"/>
                  </a:cubicBezTo>
                  <a:cubicBezTo>
                    <a:pt x="1608" y="2622"/>
                    <a:pt x="1608" y="2622"/>
                    <a:pt x="1608" y="2622"/>
                  </a:cubicBezTo>
                  <a:cubicBezTo>
                    <a:pt x="1643" y="2625"/>
                    <a:pt x="1643" y="2625"/>
                    <a:pt x="1643" y="2625"/>
                  </a:cubicBezTo>
                  <a:cubicBezTo>
                    <a:pt x="1667" y="2618"/>
                    <a:pt x="1667" y="2618"/>
                    <a:pt x="1667" y="2618"/>
                  </a:cubicBezTo>
                  <a:cubicBezTo>
                    <a:pt x="1692" y="2613"/>
                    <a:pt x="1692" y="2613"/>
                    <a:pt x="1692" y="2613"/>
                  </a:cubicBezTo>
                  <a:cubicBezTo>
                    <a:pt x="1715" y="2590"/>
                    <a:pt x="1715" y="2590"/>
                    <a:pt x="1715" y="2590"/>
                  </a:cubicBezTo>
                  <a:cubicBezTo>
                    <a:pt x="1743" y="2590"/>
                    <a:pt x="1743" y="2590"/>
                    <a:pt x="1743" y="2590"/>
                  </a:cubicBezTo>
                  <a:cubicBezTo>
                    <a:pt x="1787" y="2584"/>
                    <a:pt x="1787" y="2584"/>
                    <a:pt x="1787" y="2584"/>
                  </a:cubicBezTo>
                  <a:cubicBezTo>
                    <a:pt x="1801" y="2592"/>
                    <a:pt x="1801" y="2592"/>
                    <a:pt x="1801" y="2592"/>
                  </a:cubicBezTo>
                  <a:cubicBezTo>
                    <a:pt x="1834" y="2597"/>
                    <a:pt x="1834" y="2597"/>
                    <a:pt x="1834" y="2597"/>
                  </a:cubicBezTo>
                  <a:cubicBezTo>
                    <a:pt x="1871" y="2597"/>
                    <a:pt x="1871" y="2597"/>
                    <a:pt x="1871" y="2597"/>
                  </a:cubicBezTo>
                  <a:cubicBezTo>
                    <a:pt x="1885" y="2611"/>
                    <a:pt x="1885" y="2611"/>
                    <a:pt x="1885" y="2611"/>
                  </a:cubicBezTo>
                  <a:cubicBezTo>
                    <a:pt x="1892" y="2625"/>
                    <a:pt x="1892" y="2625"/>
                    <a:pt x="1892" y="2625"/>
                  </a:cubicBezTo>
                  <a:cubicBezTo>
                    <a:pt x="1918" y="2634"/>
                    <a:pt x="1918" y="2634"/>
                    <a:pt x="1918" y="2634"/>
                  </a:cubicBezTo>
                  <a:cubicBezTo>
                    <a:pt x="1947" y="2630"/>
                    <a:pt x="1947" y="2630"/>
                    <a:pt x="1947" y="2630"/>
                  </a:cubicBezTo>
                  <a:cubicBezTo>
                    <a:pt x="1987" y="2630"/>
                    <a:pt x="1987" y="2630"/>
                    <a:pt x="1987" y="2630"/>
                  </a:cubicBezTo>
                  <a:cubicBezTo>
                    <a:pt x="2015" y="2621"/>
                    <a:pt x="2015" y="2621"/>
                    <a:pt x="2015" y="2621"/>
                  </a:cubicBezTo>
                  <a:cubicBezTo>
                    <a:pt x="2046" y="2621"/>
                    <a:pt x="2046" y="2621"/>
                    <a:pt x="2046" y="2621"/>
                  </a:cubicBezTo>
                  <a:cubicBezTo>
                    <a:pt x="2058" y="2609"/>
                    <a:pt x="2058" y="2609"/>
                    <a:pt x="2058" y="2609"/>
                  </a:cubicBezTo>
                  <a:cubicBezTo>
                    <a:pt x="2082" y="2585"/>
                    <a:pt x="2082" y="2585"/>
                    <a:pt x="2082" y="2585"/>
                  </a:cubicBezTo>
                  <a:cubicBezTo>
                    <a:pt x="2113" y="2571"/>
                    <a:pt x="2113" y="2571"/>
                    <a:pt x="2113" y="2571"/>
                  </a:cubicBezTo>
                  <a:cubicBezTo>
                    <a:pt x="2135" y="2556"/>
                    <a:pt x="2135" y="2556"/>
                    <a:pt x="2135" y="2556"/>
                  </a:cubicBezTo>
                  <a:cubicBezTo>
                    <a:pt x="2152" y="2539"/>
                    <a:pt x="2152" y="2539"/>
                    <a:pt x="2152" y="2539"/>
                  </a:cubicBezTo>
                  <a:cubicBezTo>
                    <a:pt x="2160" y="2510"/>
                    <a:pt x="2160" y="2510"/>
                    <a:pt x="2160" y="2510"/>
                  </a:cubicBezTo>
                  <a:cubicBezTo>
                    <a:pt x="2195" y="2475"/>
                    <a:pt x="2195" y="2475"/>
                    <a:pt x="2195" y="2475"/>
                  </a:cubicBezTo>
                  <a:cubicBezTo>
                    <a:pt x="2219" y="2465"/>
                    <a:pt x="2219" y="2465"/>
                    <a:pt x="2219" y="2465"/>
                  </a:cubicBezTo>
                  <a:cubicBezTo>
                    <a:pt x="2237" y="2471"/>
                    <a:pt x="2237" y="2471"/>
                    <a:pt x="2237" y="2471"/>
                  </a:cubicBezTo>
                  <a:cubicBezTo>
                    <a:pt x="2258" y="2482"/>
                    <a:pt x="2258" y="2482"/>
                    <a:pt x="2258" y="2482"/>
                  </a:cubicBezTo>
                  <a:cubicBezTo>
                    <a:pt x="2285" y="2467"/>
                    <a:pt x="2285" y="2467"/>
                    <a:pt x="2285" y="2467"/>
                  </a:cubicBezTo>
                  <a:cubicBezTo>
                    <a:pt x="2304" y="2455"/>
                    <a:pt x="2304" y="2455"/>
                    <a:pt x="2304" y="2455"/>
                  </a:cubicBezTo>
                  <a:cubicBezTo>
                    <a:pt x="2330" y="2460"/>
                    <a:pt x="2330" y="2460"/>
                    <a:pt x="2330" y="2460"/>
                  </a:cubicBezTo>
                  <a:cubicBezTo>
                    <a:pt x="2366" y="2463"/>
                    <a:pt x="2366" y="2463"/>
                    <a:pt x="2366" y="2463"/>
                  </a:cubicBezTo>
                  <a:cubicBezTo>
                    <a:pt x="2398" y="2451"/>
                    <a:pt x="2398" y="2451"/>
                    <a:pt x="2398" y="2451"/>
                  </a:cubicBezTo>
                  <a:cubicBezTo>
                    <a:pt x="2417" y="2432"/>
                    <a:pt x="2417" y="2432"/>
                    <a:pt x="2417" y="2432"/>
                  </a:cubicBezTo>
                  <a:cubicBezTo>
                    <a:pt x="2430" y="2402"/>
                    <a:pt x="2430" y="2402"/>
                    <a:pt x="2430" y="2402"/>
                  </a:cubicBezTo>
                  <a:cubicBezTo>
                    <a:pt x="2450" y="2396"/>
                    <a:pt x="2450" y="2396"/>
                    <a:pt x="2450" y="2396"/>
                  </a:cubicBezTo>
                  <a:cubicBezTo>
                    <a:pt x="2450" y="2369"/>
                    <a:pt x="2450" y="2369"/>
                    <a:pt x="2450" y="2369"/>
                  </a:cubicBezTo>
                  <a:cubicBezTo>
                    <a:pt x="2441" y="2360"/>
                    <a:pt x="2441" y="2360"/>
                    <a:pt x="2441" y="2360"/>
                  </a:cubicBezTo>
                  <a:cubicBezTo>
                    <a:pt x="2427" y="2332"/>
                    <a:pt x="2427" y="2332"/>
                    <a:pt x="2427" y="2332"/>
                  </a:cubicBezTo>
                  <a:cubicBezTo>
                    <a:pt x="2437" y="2305"/>
                    <a:pt x="2437" y="2305"/>
                    <a:pt x="2437" y="2305"/>
                  </a:cubicBezTo>
                  <a:cubicBezTo>
                    <a:pt x="2437" y="2279"/>
                    <a:pt x="2437" y="2279"/>
                    <a:pt x="2437" y="2279"/>
                  </a:cubicBezTo>
                  <a:cubicBezTo>
                    <a:pt x="2443" y="2238"/>
                    <a:pt x="2443" y="2238"/>
                    <a:pt x="2443" y="2238"/>
                  </a:cubicBezTo>
                  <a:cubicBezTo>
                    <a:pt x="2451" y="2221"/>
                    <a:pt x="2451" y="2221"/>
                    <a:pt x="2451" y="2221"/>
                  </a:cubicBezTo>
                  <a:cubicBezTo>
                    <a:pt x="2443" y="2190"/>
                    <a:pt x="2443" y="2190"/>
                    <a:pt x="2443" y="2190"/>
                  </a:cubicBezTo>
                  <a:cubicBezTo>
                    <a:pt x="2430" y="2177"/>
                    <a:pt x="2430" y="2177"/>
                    <a:pt x="2430" y="2177"/>
                  </a:cubicBezTo>
                  <a:cubicBezTo>
                    <a:pt x="2418" y="2165"/>
                    <a:pt x="2418" y="2165"/>
                    <a:pt x="2418" y="2165"/>
                  </a:cubicBezTo>
                  <a:cubicBezTo>
                    <a:pt x="2403" y="2177"/>
                    <a:pt x="2403" y="2177"/>
                    <a:pt x="2403" y="2177"/>
                  </a:cubicBezTo>
                  <a:cubicBezTo>
                    <a:pt x="2392" y="2163"/>
                    <a:pt x="2392" y="2163"/>
                    <a:pt x="2392" y="2163"/>
                  </a:cubicBezTo>
                  <a:cubicBezTo>
                    <a:pt x="2400" y="2144"/>
                    <a:pt x="2400" y="2144"/>
                    <a:pt x="2400" y="2144"/>
                  </a:cubicBezTo>
                  <a:cubicBezTo>
                    <a:pt x="2410" y="2112"/>
                    <a:pt x="2410" y="2112"/>
                    <a:pt x="2410" y="2112"/>
                  </a:cubicBezTo>
                  <a:cubicBezTo>
                    <a:pt x="2425" y="2097"/>
                    <a:pt x="2425" y="2097"/>
                    <a:pt x="2425" y="2097"/>
                  </a:cubicBezTo>
                  <a:cubicBezTo>
                    <a:pt x="2456" y="2079"/>
                    <a:pt x="2456" y="2079"/>
                    <a:pt x="2456" y="2079"/>
                  </a:cubicBezTo>
                  <a:cubicBezTo>
                    <a:pt x="2442" y="2055"/>
                    <a:pt x="2442" y="2055"/>
                    <a:pt x="2442" y="2055"/>
                  </a:cubicBezTo>
                  <a:cubicBezTo>
                    <a:pt x="2435" y="2042"/>
                    <a:pt x="2435" y="2042"/>
                    <a:pt x="2435" y="2042"/>
                  </a:cubicBezTo>
                  <a:cubicBezTo>
                    <a:pt x="2419" y="2042"/>
                    <a:pt x="2419" y="2042"/>
                    <a:pt x="2419" y="2042"/>
                  </a:cubicBezTo>
                  <a:cubicBezTo>
                    <a:pt x="2414" y="2022"/>
                    <a:pt x="2414" y="2022"/>
                    <a:pt x="2414" y="2022"/>
                  </a:cubicBezTo>
                  <a:cubicBezTo>
                    <a:pt x="2406" y="2009"/>
                    <a:pt x="2406" y="2009"/>
                    <a:pt x="2406" y="2009"/>
                  </a:cubicBezTo>
                  <a:cubicBezTo>
                    <a:pt x="2420" y="2000"/>
                    <a:pt x="2420" y="2000"/>
                    <a:pt x="2420" y="2000"/>
                  </a:cubicBezTo>
                  <a:cubicBezTo>
                    <a:pt x="2420" y="1994"/>
                    <a:pt x="2420" y="1994"/>
                    <a:pt x="2420" y="1994"/>
                  </a:cubicBezTo>
                  <a:cubicBezTo>
                    <a:pt x="2413" y="1994"/>
                    <a:pt x="2413" y="1994"/>
                    <a:pt x="2413" y="1994"/>
                  </a:cubicBezTo>
                  <a:cubicBezTo>
                    <a:pt x="2400" y="1980"/>
                    <a:pt x="2400" y="1980"/>
                    <a:pt x="2400" y="1980"/>
                  </a:cubicBezTo>
                  <a:cubicBezTo>
                    <a:pt x="2389" y="1978"/>
                    <a:pt x="2389" y="1978"/>
                    <a:pt x="2389" y="1978"/>
                  </a:cubicBezTo>
                  <a:cubicBezTo>
                    <a:pt x="2391" y="1954"/>
                    <a:pt x="2391" y="1954"/>
                    <a:pt x="2391" y="1954"/>
                  </a:cubicBezTo>
                  <a:cubicBezTo>
                    <a:pt x="2385" y="1942"/>
                    <a:pt x="2385" y="1942"/>
                    <a:pt x="2385" y="1942"/>
                  </a:cubicBezTo>
                  <a:cubicBezTo>
                    <a:pt x="2378" y="1924"/>
                    <a:pt x="2378" y="1924"/>
                    <a:pt x="2378" y="1924"/>
                  </a:cubicBezTo>
                  <a:cubicBezTo>
                    <a:pt x="2363" y="1916"/>
                    <a:pt x="2363" y="1916"/>
                    <a:pt x="2363" y="1916"/>
                  </a:cubicBezTo>
                  <a:cubicBezTo>
                    <a:pt x="2352" y="1931"/>
                    <a:pt x="2352" y="1931"/>
                    <a:pt x="2352" y="1931"/>
                  </a:cubicBezTo>
                  <a:cubicBezTo>
                    <a:pt x="2340" y="1927"/>
                    <a:pt x="2340" y="1927"/>
                    <a:pt x="2340" y="1927"/>
                  </a:cubicBezTo>
                  <a:cubicBezTo>
                    <a:pt x="2339" y="1911"/>
                    <a:pt x="2339" y="1911"/>
                    <a:pt x="2339" y="1911"/>
                  </a:cubicBezTo>
                  <a:cubicBezTo>
                    <a:pt x="2332" y="1903"/>
                    <a:pt x="2332" y="1903"/>
                    <a:pt x="2332" y="1903"/>
                  </a:cubicBezTo>
                  <a:cubicBezTo>
                    <a:pt x="2320" y="1900"/>
                    <a:pt x="2320" y="1900"/>
                    <a:pt x="2320" y="1900"/>
                  </a:cubicBezTo>
                  <a:cubicBezTo>
                    <a:pt x="2308" y="1912"/>
                    <a:pt x="2308" y="1912"/>
                    <a:pt x="2308" y="1912"/>
                  </a:cubicBezTo>
                  <a:cubicBezTo>
                    <a:pt x="2303" y="1926"/>
                    <a:pt x="2303" y="1926"/>
                    <a:pt x="2303" y="1926"/>
                  </a:cubicBezTo>
                  <a:cubicBezTo>
                    <a:pt x="2283" y="1921"/>
                    <a:pt x="2283" y="1921"/>
                    <a:pt x="2283" y="1921"/>
                  </a:cubicBezTo>
                  <a:cubicBezTo>
                    <a:pt x="2276" y="1909"/>
                    <a:pt x="2276" y="1909"/>
                    <a:pt x="2276" y="1909"/>
                  </a:cubicBezTo>
                  <a:cubicBezTo>
                    <a:pt x="2288" y="1894"/>
                    <a:pt x="2288" y="1894"/>
                    <a:pt x="2288" y="1894"/>
                  </a:cubicBezTo>
                  <a:cubicBezTo>
                    <a:pt x="2281" y="1883"/>
                    <a:pt x="2281" y="1883"/>
                    <a:pt x="2281" y="1883"/>
                  </a:cubicBezTo>
                  <a:cubicBezTo>
                    <a:pt x="2268" y="1887"/>
                    <a:pt x="2268" y="1887"/>
                    <a:pt x="2268" y="1887"/>
                  </a:cubicBezTo>
                  <a:cubicBezTo>
                    <a:pt x="2251" y="1883"/>
                    <a:pt x="2251" y="1883"/>
                    <a:pt x="2251" y="1883"/>
                  </a:cubicBezTo>
                  <a:cubicBezTo>
                    <a:pt x="2240" y="1871"/>
                    <a:pt x="2240" y="1871"/>
                    <a:pt x="2240" y="1871"/>
                  </a:cubicBezTo>
                  <a:cubicBezTo>
                    <a:pt x="2239" y="1860"/>
                    <a:pt x="2239" y="1860"/>
                    <a:pt x="2239" y="1860"/>
                  </a:cubicBezTo>
                  <a:cubicBezTo>
                    <a:pt x="2224" y="1855"/>
                    <a:pt x="2224" y="1855"/>
                    <a:pt x="2224" y="1855"/>
                  </a:cubicBezTo>
                  <a:cubicBezTo>
                    <a:pt x="2224" y="1839"/>
                    <a:pt x="2224" y="1839"/>
                    <a:pt x="2224" y="1839"/>
                  </a:cubicBezTo>
                  <a:cubicBezTo>
                    <a:pt x="2209" y="1834"/>
                    <a:pt x="2209" y="1834"/>
                    <a:pt x="2209" y="1834"/>
                  </a:cubicBezTo>
                  <a:cubicBezTo>
                    <a:pt x="2194" y="1814"/>
                    <a:pt x="2194" y="1814"/>
                    <a:pt x="2194" y="1814"/>
                  </a:cubicBezTo>
                  <a:cubicBezTo>
                    <a:pt x="2173" y="1806"/>
                    <a:pt x="2173" y="1806"/>
                    <a:pt x="2173" y="1806"/>
                  </a:cubicBezTo>
                  <a:cubicBezTo>
                    <a:pt x="2169" y="1784"/>
                    <a:pt x="2169" y="1784"/>
                    <a:pt x="2169" y="1784"/>
                  </a:cubicBezTo>
                  <a:cubicBezTo>
                    <a:pt x="2159" y="1774"/>
                    <a:pt x="2159" y="1774"/>
                    <a:pt x="2159" y="1774"/>
                  </a:cubicBezTo>
                  <a:cubicBezTo>
                    <a:pt x="2162" y="1763"/>
                    <a:pt x="2162" y="1763"/>
                    <a:pt x="2162" y="1763"/>
                  </a:cubicBezTo>
                  <a:cubicBezTo>
                    <a:pt x="2134" y="1736"/>
                    <a:pt x="2134" y="1736"/>
                    <a:pt x="2134" y="1736"/>
                  </a:cubicBezTo>
                  <a:cubicBezTo>
                    <a:pt x="2127" y="1714"/>
                    <a:pt x="2127" y="1714"/>
                    <a:pt x="2127" y="1714"/>
                  </a:cubicBezTo>
                  <a:cubicBezTo>
                    <a:pt x="2115" y="1713"/>
                    <a:pt x="2115" y="1713"/>
                    <a:pt x="2115" y="1713"/>
                  </a:cubicBezTo>
                  <a:cubicBezTo>
                    <a:pt x="2115" y="1699"/>
                    <a:pt x="2115" y="1699"/>
                    <a:pt x="2115" y="1699"/>
                  </a:cubicBezTo>
                  <a:cubicBezTo>
                    <a:pt x="2102" y="1685"/>
                    <a:pt x="2102" y="1685"/>
                    <a:pt x="2102" y="1685"/>
                  </a:cubicBezTo>
                  <a:cubicBezTo>
                    <a:pt x="2091" y="1674"/>
                    <a:pt x="2091" y="1674"/>
                    <a:pt x="2091" y="1674"/>
                  </a:cubicBezTo>
                  <a:cubicBezTo>
                    <a:pt x="2076" y="1674"/>
                    <a:pt x="2076" y="1674"/>
                    <a:pt x="2076" y="1674"/>
                  </a:cubicBezTo>
                  <a:cubicBezTo>
                    <a:pt x="2076" y="1689"/>
                    <a:pt x="2076" y="1689"/>
                    <a:pt x="2076" y="1689"/>
                  </a:cubicBezTo>
                  <a:cubicBezTo>
                    <a:pt x="2062" y="1703"/>
                    <a:pt x="2062" y="1703"/>
                    <a:pt x="2062" y="1703"/>
                  </a:cubicBezTo>
                  <a:cubicBezTo>
                    <a:pt x="2041" y="1700"/>
                    <a:pt x="2041" y="1700"/>
                    <a:pt x="2041" y="1700"/>
                  </a:cubicBezTo>
                  <a:cubicBezTo>
                    <a:pt x="2041" y="1686"/>
                    <a:pt x="2041" y="1686"/>
                    <a:pt x="2041" y="1686"/>
                  </a:cubicBezTo>
                  <a:cubicBezTo>
                    <a:pt x="2032" y="1678"/>
                    <a:pt x="2032" y="1678"/>
                    <a:pt x="2032" y="1678"/>
                  </a:cubicBezTo>
                  <a:cubicBezTo>
                    <a:pt x="2032" y="1660"/>
                    <a:pt x="2032" y="1660"/>
                    <a:pt x="2032" y="1660"/>
                  </a:cubicBezTo>
                  <a:cubicBezTo>
                    <a:pt x="2013" y="1658"/>
                    <a:pt x="2013" y="1658"/>
                    <a:pt x="2013" y="1658"/>
                  </a:cubicBezTo>
                  <a:cubicBezTo>
                    <a:pt x="1991" y="1648"/>
                    <a:pt x="1991" y="1648"/>
                    <a:pt x="1991" y="1648"/>
                  </a:cubicBezTo>
                  <a:cubicBezTo>
                    <a:pt x="1971" y="1650"/>
                    <a:pt x="1971" y="1650"/>
                    <a:pt x="1971" y="1650"/>
                  </a:cubicBezTo>
                  <a:cubicBezTo>
                    <a:pt x="1950" y="1647"/>
                    <a:pt x="1950" y="1647"/>
                    <a:pt x="1950" y="1647"/>
                  </a:cubicBezTo>
                  <a:cubicBezTo>
                    <a:pt x="1939" y="1661"/>
                    <a:pt x="1939" y="1661"/>
                    <a:pt x="1939" y="1661"/>
                  </a:cubicBezTo>
                  <a:cubicBezTo>
                    <a:pt x="1933" y="1680"/>
                    <a:pt x="1933" y="1680"/>
                    <a:pt x="1933" y="1680"/>
                  </a:cubicBezTo>
                  <a:cubicBezTo>
                    <a:pt x="1920" y="1694"/>
                    <a:pt x="1920" y="1694"/>
                    <a:pt x="1920" y="1694"/>
                  </a:cubicBezTo>
                  <a:cubicBezTo>
                    <a:pt x="1925" y="1712"/>
                    <a:pt x="1925" y="1712"/>
                    <a:pt x="1925" y="1712"/>
                  </a:cubicBezTo>
                  <a:cubicBezTo>
                    <a:pt x="1918" y="1734"/>
                    <a:pt x="1918" y="1734"/>
                    <a:pt x="1918" y="1734"/>
                  </a:cubicBezTo>
                  <a:cubicBezTo>
                    <a:pt x="1900" y="1752"/>
                    <a:pt x="1900" y="1752"/>
                    <a:pt x="1900" y="1752"/>
                  </a:cubicBezTo>
                  <a:cubicBezTo>
                    <a:pt x="1900" y="1786"/>
                    <a:pt x="1900" y="1786"/>
                    <a:pt x="1900" y="1786"/>
                  </a:cubicBezTo>
                  <a:cubicBezTo>
                    <a:pt x="1874" y="1803"/>
                    <a:pt x="1874" y="1803"/>
                    <a:pt x="1874" y="1803"/>
                  </a:cubicBezTo>
                  <a:cubicBezTo>
                    <a:pt x="1874" y="1823"/>
                    <a:pt x="1874" y="1823"/>
                    <a:pt x="1874" y="1823"/>
                  </a:cubicBezTo>
                  <a:cubicBezTo>
                    <a:pt x="1864" y="1808"/>
                    <a:pt x="1864" y="1808"/>
                    <a:pt x="1864" y="1808"/>
                  </a:cubicBezTo>
                  <a:cubicBezTo>
                    <a:pt x="1864" y="1791"/>
                    <a:pt x="1864" y="1791"/>
                    <a:pt x="1864" y="1791"/>
                  </a:cubicBezTo>
                  <a:cubicBezTo>
                    <a:pt x="1851" y="1779"/>
                    <a:pt x="1851" y="1779"/>
                    <a:pt x="1851" y="1779"/>
                  </a:cubicBezTo>
                  <a:cubicBezTo>
                    <a:pt x="1839" y="1784"/>
                    <a:pt x="1839" y="1784"/>
                    <a:pt x="1839" y="1784"/>
                  </a:cubicBezTo>
                  <a:cubicBezTo>
                    <a:pt x="1836" y="1800"/>
                    <a:pt x="1836" y="1800"/>
                    <a:pt x="1836" y="1800"/>
                  </a:cubicBezTo>
                  <a:cubicBezTo>
                    <a:pt x="1804" y="1812"/>
                    <a:pt x="1804" y="1812"/>
                    <a:pt x="1804" y="1812"/>
                  </a:cubicBezTo>
                  <a:cubicBezTo>
                    <a:pt x="1789" y="1812"/>
                    <a:pt x="1789" y="1812"/>
                    <a:pt x="1789" y="1812"/>
                  </a:cubicBezTo>
                  <a:cubicBezTo>
                    <a:pt x="1783" y="1830"/>
                    <a:pt x="1783" y="1830"/>
                    <a:pt x="1783" y="1830"/>
                  </a:cubicBezTo>
                  <a:cubicBezTo>
                    <a:pt x="1773" y="1845"/>
                    <a:pt x="1773" y="1845"/>
                    <a:pt x="1773" y="1845"/>
                  </a:cubicBezTo>
                  <a:cubicBezTo>
                    <a:pt x="1752" y="1846"/>
                    <a:pt x="1752" y="1846"/>
                    <a:pt x="1752" y="1846"/>
                  </a:cubicBezTo>
                  <a:cubicBezTo>
                    <a:pt x="1729" y="1823"/>
                    <a:pt x="1729" y="1823"/>
                    <a:pt x="1729" y="1823"/>
                  </a:cubicBezTo>
                  <a:cubicBezTo>
                    <a:pt x="1727" y="1775"/>
                    <a:pt x="1727" y="1775"/>
                    <a:pt x="1727" y="1775"/>
                  </a:cubicBezTo>
                  <a:cubicBezTo>
                    <a:pt x="1730" y="1746"/>
                    <a:pt x="1730" y="1746"/>
                    <a:pt x="1730" y="1746"/>
                  </a:cubicBezTo>
                  <a:cubicBezTo>
                    <a:pt x="1730" y="1718"/>
                    <a:pt x="1730" y="1718"/>
                    <a:pt x="1730" y="1718"/>
                  </a:cubicBezTo>
                  <a:cubicBezTo>
                    <a:pt x="1733" y="1694"/>
                    <a:pt x="1733" y="1694"/>
                    <a:pt x="1733" y="1694"/>
                  </a:cubicBezTo>
                  <a:cubicBezTo>
                    <a:pt x="1733" y="1671"/>
                    <a:pt x="1733" y="1671"/>
                    <a:pt x="1733" y="1671"/>
                  </a:cubicBezTo>
                  <a:cubicBezTo>
                    <a:pt x="1716" y="1663"/>
                    <a:pt x="1716" y="1663"/>
                    <a:pt x="1716" y="1663"/>
                  </a:cubicBezTo>
                  <a:cubicBezTo>
                    <a:pt x="1704" y="1659"/>
                    <a:pt x="1704" y="1659"/>
                    <a:pt x="1704" y="1659"/>
                  </a:cubicBezTo>
                  <a:cubicBezTo>
                    <a:pt x="1702" y="1648"/>
                    <a:pt x="1702" y="1648"/>
                    <a:pt x="1702" y="1648"/>
                  </a:cubicBezTo>
                  <a:cubicBezTo>
                    <a:pt x="1697" y="1635"/>
                    <a:pt x="1697" y="1635"/>
                    <a:pt x="1697" y="1635"/>
                  </a:cubicBezTo>
                  <a:cubicBezTo>
                    <a:pt x="1686" y="1624"/>
                    <a:pt x="1686" y="1624"/>
                    <a:pt x="1686" y="1624"/>
                  </a:cubicBezTo>
                  <a:cubicBezTo>
                    <a:pt x="1686" y="1611"/>
                    <a:pt x="1686" y="1611"/>
                    <a:pt x="1686" y="1611"/>
                  </a:cubicBezTo>
                  <a:cubicBezTo>
                    <a:pt x="1693" y="1603"/>
                    <a:pt x="1693" y="1603"/>
                    <a:pt x="1693" y="1603"/>
                  </a:cubicBezTo>
                  <a:cubicBezTo>
                    <a:pt x="1695" y="1585"/>
                    <a:pt x="1695" y="1585"/>
                    <a:pt x="1695" y="1585"/>
                  </a:cubicBezTo>
                  <a:cubicBezTo>
                    <a:pt x="1685" y="1575"/>
                    <a:pt x="1685" y="1575"/>
                    <a:pt x="1685" y="1575"/>
                  </a:cubicBezTo>
                  <a:cubicBezTo>
                    <a:pt x="1671" y="1575"/>
                    <a:pt x="1671" y="1575"/>
                    <a:pt x="1671" y="1575"/>
                  </a:cubicBezTo>
                  <a:cubicBezTo>
                    <a:pt x="1656" y="1568"/>
                    <a:pt x="1656" y="1568"/>
                    <a:pt x="1656" y="1568"/>
                  </a:cubicBezTo>
                  <a:cubicBezTo>
                    <a:pt x="1656" y="1554"/>
                    <a:pt x="1656" y="1554"/>
                    <a:pt x="1656" y="1554"/>
                  </a:cubicBezTo>
                  <a:cubicBezTo>
                    <a:pt x="1662" y="1548"/>
                    <a:pt x="1662" y="1548"/>
                    <a:pt x="1662" y="1548"/>
                  </a:cubicBezTo>
                  <a:cubicBezTo>
                    <a:pt x="1655" y="1541"/>
                    <a:pt x="1655" y="1541"/>
                    <a:pt x="1655" y="1541"/>
                  </a:cubicBezTo>
                  <a:cubicBezTo>
                    <a:pt x="1650" y="1520"/>
                    <a:pt x="1650" y="1520"/>
                    <a:pt x="1650" y="1520"/>
                  </a:cubicBezTo>
                  <a:cubicBezTo>
                    <a:pt x="1638" y="1498"/>
                    <a:pt x="1638" y="1498"/>
                    <a:pt x="1638" y="1498"/>
                  </a:cubicBezTo>
                  <a:cubicBezTo>
                    <a:pt x="1623" y="1488"/>
                    <a:pt x="1623" y="1488"/>
                    <a:pt x="1623" y="1488"/>
                  </a:cubicBezTo>
                  <a:cubicBezTo>
                    <a:pt x="1607" y="1493"/>
                    <a:pt x="1607" y="1493"/>
                    <a:pt x="1607" y="1493"/>
                  </a:cubicBezTo>
                  <a:cubicBezTo>
                    <a:pt x="1591" y="1494"/>
                    <a:pt x="1591" y="1494"/>
                    <a:pt x="1591" y="1494"/>
                  </a:cubicBezTo>
                  <a:cubicBezTo>
                    <a:pt x="1591" y="1475"/>
                    <a:pt x="1591" y="1475"/>
                    <a:pt x="1591" y="1475"/>
                  </a:cubicBezTo>
                  <a:cubicBezTo>
                    <a:pt x="1604" y="1472"/>
                    <a:pt x="1604" y="1472"/>
                    <a:pt x="1604" y="1472"/>
                  </a:cubicBezTo>
                  <a:cubicBezTo>
                    <a:pt x="1604" y="1459"/>
                    <a:pt x="1604" y="1459"/>
                    <a:pt x="1604" y="1459"/>
                  </a:cubicBezTo>
                  <a:lnTo>
                    <a:pt x="1591" y="1446"/>
                  </a:lnTo>
                  <a:close/>
                  <a:moveTo>
                    <a:pt x="1266" y="331"/>
                  </a:moveTo>
                  <a:cubicBezTo>
                    <a:pt x="1262" y="336"/>
                    <a:pt x="1262" y="336"/>
                    <a:pt x="1262" y="336"/>
                  </a:cubicBezTo>
                  <a:cubicBezTo>
                    <a:pt x="1270" y="342"/>
                    <a:pt x="1270" y="342"/>
                    <a:pt x="1270" y="342"/>
                  </a:cubicBezTo>
                  <a:cubicBezTo>
                    <a:pt x="1274" y="335"/>
                    <a:pt x="1274" y="335"/>
                    <a:pt x="1274" y="335"/>
                  </a:cubicBezTo>
                  <a:lnTo>
                    <a:pt x="1266" y="331"/>
                  </a:lnTo>
                  <a:close/>
                  <a:moveTo>
                    <a:pt x="1228" y="253"/>
                  </a:moveTo>
                  <a:cubicBezTo>
                    <a:pt x="1219" y="258"/>
                    <a:pt x="1219" y="258"/>
                    <a:pt x="1219" y="258"/>
                  </a:cubicBezTo>
                  <a:cubicBezTo>
                    <a:pt x="1232" y="264"/>
                    <a:pt x="1232" y="264"/>
                    <a:pt x="1232" y="264"/>
                  </a:cubicBezTo>
                  <a:cubicBezTo>
                    <a:pt x="1240" y="271"/>
                    <a:pt x="1240" y="271"/>
                    <a:pt x="1240" y="271"/>
                  </a:cubicBezTo>
                  <a:cubicBezTo>
                    <a:pt x="1250" y="268"/>
                    <a:pt x="1250" y="268"/>
                    <a:pt x="1250" y="268"/>
                  </a:cubicBezTo>
                  <a:cubicBezTo>
                    <a:pt x="1247" y="257"/>
                    <a:pt x="1247" y="257"/>
                    <a:pt x="1247" y="257"/>
                  </a:cubicBezTo>
                  <a:cubicBezTo>
                    <a:pt x="1238" y="259"/>
                    <a:pt x="1238" y="259"/>
                    <a:pt x="1238" y="259"/>
                  </a:cubicBezTo>
                  <a:lnTo>
                    <a:pt x="1228" y="253"/>
                  </a:lnTo>
                  <a:close/>
                  <a:moveTo>
                    <a:pt x="1142" y="210"/>
                  </a:moveTo>
                  <a:cubicBezTo>
                    <a:pt x="1142" y="198"/>
                    <a:pt x="1142" y="198"/>
                    <a:pt x="1142" y="198"/>
                  </a:cubicBezTo>
                  <a:cubicBezTo>
                    <a:pt x="1143" y="176"/>
                    <a:pt x="1143" y="176"/>
                    <a:pt x="1143" y="176"/>
                  </a:cubicBezTo>
                  <a:cubicBezTo>
                    <a:pt x="1137" y="164"/>
                    <a:pt x="1137" y="164"/>
                    <a:pt x="1137" y="164"/>
                  </a:cubicBezTo>
                  <a:cubicBezTo>
                    <a:pt x="1128" y="164"/>
                    <a:pt x="1128" y="164"/>
                    <a:pt x="1128" y="164"/>
                  </a:cubicBezTo>
                  <a:cubicBezTo>
                    <a:pt x="1116" y="179"/>
                    <a:pt x="1116" y="179"/>
                    <a:pt x="1116" y="179"/>
                  </a:cubicBezTo>
                  <a:cubicBezTo>
                    <a:pt x="1117" y="193"/>
                    <a:pt x="1117" y="193"/>
                    <a:pt x="1117" y="193"/>
                  </a:cubicBezTo>
                  <a:cubicBezTo>
                    <a:pt x="1111" y="201"/>
                    <a:pt x="1111" y="201"/>
                    <a:pt x="1111" y="201"/>
                  </a:cubicBezTo>
                  <a:cubicBezTo>
                    <a:pt x="1115" y="225"/>
                    <a:pt x="1115" y="225"/>
                    <a:pt x="1115" y="225"/>
                  </a:cubicBezTo>
                  <a:cubicBezTo>
                    <a:pt x="1104" y="235"/>
                    <a:pt x="1104" y="235"/>
                    <a:pt x="1104" y="235"/>
                  </a:cubicBezTo>
                  <a:cubicBezTo>
                    <a:pt x="1105" y="259"/>
                    <a:pt x="1105" y="259"/>
                    <a:pt x="1105" y="259"/>
                  </a:cubicBezTo>
                  <a:cubicBezTo>
                    <a:pt x="1100" y="279"/>
                    <a:pt x="1100" y="279"/>
                    <a:pt x="1100" y="279"/>
                  </a:cubicBezTo>
                  <a:cubicBezTo>
                    <a:pt x="1096" y="300"/>
                    <a:pt x="1096" y="300"/>
                    <a:pt x="1096" y="300"/>
                  </a:cubicBezTo>
                  <a:cubicBezTo>
                    <a:pt x="1104" y="304"/>
                    <a:pt x="1104" y="304"/>
                    <a:pt x="1104" y="304"/>
                  </a:cubicBezTo>
                  <a:cubicBezTo>
                    <a:pt x="1120" y="291"/>
                    <a:pt x="1120" y="291"/>
                    <a:pt x="1120" y="291"/>
                  </a:cubicBezTo>
                  <a:cubicBezTo>
                    <a:pt x="1130" y="285"/>
                    <a:pt x="1130" y="285"/>
                    <a:pt x="1130" y="285"/>
                  </a:cubicBezTo>
                  <a:cubicBezTo>
                    <a:pt x="1152" y="273"/>
                    <a:pt x="1152" y="273"/>
                    <a:pt x="1152" y="273"/>
                  </a:cubicBezTo>
                  <a:cubicBezTo>
                    <a:pt x="1169" y="271"/>
                    <a:pt x="1169" y="271"/>
                    <a:pt x="1169" y="271"/>
                  </a:cubicBezTo>
                  <a:cubicBezTo>
                    <a:pt x="1191" y="255"/>
                    <a:pt x="1191" y="255"/>
                    <a:pt x="1191" y="255"/>
                  </a:cubicBezTo>
                  <a:cubicBezTo>
                    <a:pt x="1202" y="235"/>
                    <a:pt x="1202" y="235"/>
                    <a:pt x="1202" y="235"/>
                  </a:cubicBezTo>
                  <a:cubicBezTo>
                    <a:pt x="1195" y="217"/>
                    <a:pt x="1195" y="217"/>
                    <a:pt x="1195" y="217"/>
                  </a:cubicBezTo>
                  <a:cubicBezTo>
                    <a:pt x="1187" y="204"/>
                    <a:pt x="1187" y="204"/>
                    <a:pt x="1187" y="204"/>
                  </a:cubicBezTo>
                  <a:cubicBezTo>
                    <a:pt x="1176" y="208"/>
                    <a:pt x="1176" y="208"/>
                    <a:pt x="1176" y="208"/>
                  </a:cubicBezTo>
                  <a:cubicBezTo>
                    <a:pt x="1166" y="190"/>
                    <a:pt x="1166" y="190"/>
                    <a:pt x="1166" y="190"/>
                  </a:cubicBezTo>
                  <a:cubicBezTo>
                    <a:pt x="1158" y="182"/>
                    <a:pt x="1158" y="182"/>
                    <a:pt x="1158" y="182"/>
                  </a:cubicBezTo>
                  <a:cubicBezTo>
                    <a:pt x="1148" y="193"/>
                    <a:pt x="1148" y="193"/>
                    <a:pt x="1148" y="193"/>
                  </a:cubicBezTo>
                  <a:lnTo>
                    <a:pt x="1142" y="210"/>
                  </a:lnTo>
                  <a:close/>
                  <a:moveTo>
                    <a:pt x="1063" y="116"/>
                  </a:moveTo>
                  <a:cubicBezTo>
                    <a:pt x="1055" y="126"/>
                    <a:pt x="1055" y="126"/>
                    <a:pt x="1055" y="126"/>
                  </a:cubicBezTo>
                  <a:cubicBezTo>
                    <a:pt x="1048" y="139"/>
                    <a:pt x="1048" y="139"/>
                    <a:pt x="1048" y="139"/>
                  </a:cubicBezTo>
                  <a:cubicBezTo>
                    <a:pt x="1042" y="136"/>
                    <a:pt x="1042" y="136"/>
                    <a:pt x="1042" y="136"/>
                  </a:cubicBezTo>
                  <a:cubicBezTo>
                    <a:pt x="1047" y="120"/>
                    <a:pt x="1047" y="120"/>
                    <a:pt x="1047" y="120"/>
                  </a:cubicBezTo>
                  <a:cubicBezTo>
                    <a:pt x="1047" y="102"/>
                    <a:pt x="1047" y="102"/>
                    <a:pt x="1047" y="102"/>
                  </a:cubicBezTo>
                  <a:cubicBezTo>
                    <a:pt x="1027" y="108"/>
                    <a:pt x="1027" y="108"/>
                    <a:pt x="1027" y="108"/>
                  </a:cubicBezTo>
                  <a:cubicBezTo>
                    <a:pt x="1027" y="108"/>
                    <a:pt x="1016" y="111"/>
                    <a:pt x="1013" y="112"/>
                  </a:cubicBezTo>
                  <a:cubicBezTo>
                    <a:pt x="1011" y="113"/>
                    <a:pt x="997" y="117"/>
                    <a:pt x="997" y="117"/>
                  </a:cubicBezTo>
                  <a:cubicBezTo>
                    <a:pt x="991" y="130"/>
                    <a:pt x="991" y="130"/>
                    <a:pt x="991" y="130"/>
                  </a:cubicBezTo>
                  <a:cubicBezTo>
                    <a:pt x="988" y="142"/>
                    <a:pt x="988" y="142"/>
                    <a:pt x="988" y="142"/>
                  </a:cubicBezTo>
                  <a:cubicBezTo>
                    <a:pt x="980" y="151"/>
                    <a:pt x="980" y="151"/>
                    <a:pt x="980" y="151"/>
                  </a:cubicBezTo>
                  <a:cubicBezTo>
                    <a:pt x="983" y="163"/>
                    <a:pt x="983" y="163"/>
                    <a:pt x="983" y="163"/>
                  </a:cubicBezTo>
                  <a:cubicBezTo>
                    <a:pt x="968" y="174"/>
                    <a:pt x="968" y="174"/>
                    <a:pt x="968" y="174"/>
                  </a:cubicBezTo>
                  <a:cubicBezTo>
                    <a:pt x="975" y="180"/>
                    <a:pt x="975" y="180"/>
                    <a:pt x="975" y="180"/>
                  </a:cubicBezTo>
                  <a:cubicBezTo>
                    <a:pt x="985" y="177"/>
                    <a:pt x="985" y="177"/>
                    <a:pt x="985" y="177"/>
                  </a:cubicBezTo>
                  <a:cubicBezTo>
                    <a:pt x="994" y="189"/>
                    <a:pt x="994" y="189"/>
                    <a:pt x="994" y="189"/>
                  </a:cubicBezTo>
                  <a:cubicBezTo>
                    <a:pt x="995" y="200"/>
                    <a:pt x="995" y="200"/>
                    <a:pt x="995" y="200"/>
                  </a:cubicBezTo>
                  <a:cubicBezTo>
                    <a:pt x="1003" y="210"/>
                    <a:pt x="1003" y="210"/>
                    <a:pt x="1003" y="210"/>
                  </a:cubicBezTo>
                  <a:cubicBezTo>
                    <a:pt x="1023" y="212"/>
                    <a:pt x="1023" y="212"/>
                    <a:pt x="1023" y="212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40" y="214"/>
                    <a:pt x="1040" y="214"/>
                    <a:pt x="1040" y="214"/>
                  </a:cubicBezTo>
                  <a:cubicBezTo>
                    <a:pt x="1047" y="226"/>
                    <a:pt x="1047" y="226"/>
                    <a:pt x="1047" y="226"/>
                  </a:cubicBezTo>
                  <a:cubicBezTo>
                    <a:pt x="1066" y="233"/>
                    <a:pt x="1066" y="233"/>
                    <a:pt x="1066" y="233"/>
                  </a:cubicBezTo>
                  <a:cubicBezTo>
                    <a:pt x="1084" y="224"/>
                    <a:pt x="1084" y="224"/>
                    <a:pt x="1084" y="224"/>
                  </a:cubicBezTo>
                  <a:cubicBezTo>
                    <a:pt x="1093" y="212"/>
                    <a:pt x="1093" y="212"/>
                    <a:pt x="1093" y="212"/>
                  </a:cubicBezTo>
                  <a:cubicBezTo>
                    <a:pt x="1086" y="198"/>
                    <a:pt x="1086" y="198"/>
                    <a:pt x="1086" y="198"/>
                  </a:cubicBezTo>
                  <a:cubicBezTo>
                    <a:pt x="1075" y="182"/>
                    <a:pt x="1075" y="182"/>
                    <a:pt x="1075" y="182"/>
                  </a:cubicBezTo>
                  <a:cubicBezTo>
                    <a:pt x="1083" y="176"/>
                    <a:pt x="1083" y="176"/>
                    <a:pt x="1083" y="176"/>
                  </a:cubicBezTo>
                  <a:cubicBezTo>
                    <a:pt x="1087" y="161"/>
                    <a:pt x="1087" y="161"/>
                    <a:pt x="1087" y="161"/>
                  </a:cubicBezTo>
                  <a:cubicBezTo>
                    <a:pt x="1083" y="144"/>
                    <a:pt x="1083" y="144"/>
                    <a:pt x="1083" y="144"/>
                  </a:cubicBezTo>
                  <a:cubicBezTo>
                    <a:pt x="1084" y="128"/>
                    <a:pt x="1084" y="128"/>
                    <a:pt x="1084" y="128"/>
                  </a:cubicBezTo>
                  <a:lnTo>
                    <a:pt x="1063" y="116"/>
                  </a:lnTo>
                  <a:close/>
                  <a:moveTo>
                    <a:pt x="1047" y="385"/>
                  </a:moveTo>
                  <a:cubicBezTo>
                    <a:pt x="1039" y="395"/>
                    <a:pt x="1039" y="395"/>
                    <a:pt x="1039" y="395"/>
                  </a:cubicBezTo>
                  <a:cubicBezTo>
                    <a:pt x="1027" y="398"/>
                    <a:pt x="1027" y="398"/>
                    <a:pt x="1027" y="398"/>
                  </a:cubicBezTo>
                  <a:cubicBezTo>
                    <a:pt x="1038" y="406"/>
                    <a:pt x="1038" y="406"/>
                    <a:pt x="1038" y="406"/>
                  </a:cubicBezTo>
                  <a:cubicBezTo>
                    <a:pt x="1048" y="395"/>
                    <a:pt x="1048" y="395"/>
                    <a:pt x="1048" y="395"/>
                  </a:cubicBezTo>
                  <a:lnTo>
                    <a:pt x="1047" y="385"/>
                  </a:lnTo>
                  <a:close/>
                  <a:moveTo>
                    <a:pt x="901" y="381"/>
                  </a:moveTo>
                  <a:cubicBezTo>
                    <a:pt x="897" y="388"/>
                    <a:pt x="897" y="388"/>
                    <a:pt x="897" y="388"/>
                  </a:cubicBezTo>
                  <a:cubicBezTo>
                    <a:pt x="903" y="393"/>
                    <a:pt x="903" y="393"/>
                    <a:pt x="903" y="393"/>
                  </a:cubicBezTo>
                  <a:cubicBezTo>
                    <a:pt x="911" y="382"/>
                    <a:pt x="911" y="382"/>
                    <a:pt x="911" y="382"/>
                  </a:cubicBezTo>
                  <a:lnTo>
                    <a:pt x="901" y="381"/>
                  </a:lnTo>
                  <a:close/>
                  <a:moveTo>
                    <a:pt x="811" y="621"/>
                  </a:moveTo>
                  <a:cubicBezTo>
                    <a:pt x="800" y="627"/>
                    <a:pt x="800" y="627"/>
                    <a:pt x="800" y="627"/>
                  </a:cubicBezTo>
                  <a:cubicBezTo>
                    <a:pt x="800" y="627"/>
                    <a:pt x="805" y="640"/>
                    <a:pt x="805" y="638"/>
                  </a:cubicBezTo>
                  <a:cubicBezTo>
                    <a:pt x="805" y="636"/>
                    <a:pt x="812" y="634"/>
                    <a:pt x="812" y="634"/>
                  </a:cubicBezTo>
                  <a:lnTo>
                    <a:pt x="811" y="621"/>
                  </a:lnTo>
                  <a:close/>
                  <a:moveTo>
                    <a:pt x="735" y="542"/>
                  </a:moveTo>
                  <a:cubicBezTo>
                    <a:pt x="726" y="550"/>
                    <a:pt x="726" y="550"/>
                    <a:pt x="726" y="550"/>
                  </a:cubicBezTo>
                  <a:cubicBezTo>
                    <a:pt x="731" y="561"/>
                    <a:pt x="731" y="561"/>
                    <a:pt x="731" y="561"/>
                  </a:cubicBezTo>
                  <a:cubicBezTo>
                    <a:pt x="740" y="559"/>
                    <a:pt x="740" y="559"/>
                    <a:pt x="740" y="559"/>
                  </a:cubicBezTo>
                  <a:lnTo>
                    <a:pt x="735" y="542"/>
                  </a:lnTo>
                  <a:close/>
                  <a:moveTo>
                    <a:pt x="732" y="657"/>
                  </a:moveTo>
                  <a:cubicBezTo>
                    <a:pt x="730" y="667"/>
                    <a:pt x="730" y="667"/>
                    <a:pt x="730" y="667"/>
                  </a:cubicBezTo>
                  <a:cubicBezTo>
                    <a:pt x="745" y="667"/>
                    <a:pt x="745" y="667"/>
                    <a:pt x="745" y="667"/>
                  </a:cubicBezTo>
                  <a:cubicBezTo>
                    <a:pt x="753" y="675"/>
                    <a:pt x="753" y="675"/>
                    <a:pt x="753" y="675"/>
                  </a:cubicBezTo>
                  <a:cubicBezTo>
                    <a:pt x="754" y="662"/>
                    <a:pt x="754" y="662"/>
                    <a:pt x="754" y="662"/>
                  </a:cubicBezTo>
                  <a:cubicBezTo>
                    <a:pt x="745" y="660"/>
                    <a:pt x="745" y="660"/>
                    <a:pt x="745" y="660"/>
                  </a:cubicBezTo>
                  <a:lnTo>
                    <a:pt x="732" y="657"/>
                  </a:lnTo>
                  <a:close/>
                  <a:moveTo>
                    <a:pt x="681" y="137"/>
                  </a:moveTo>
                  <a:cubicBezTo>
                    <a:pt x="676" y="143"/>
                    <a:pt x="676" y="143"/>
                    <a:pt x="676" y="143"/>
                  </a:cubicBezTo>
                  <a:cubicBezTo>
                    <a:pt x="682" y="146"/>
                    <a:pt x="682" y="146"/>
                    <a:pt x="682" y="146"/>
                  </a:cubicBezTo>
                  <a:cubicBezTo>
                    <a:pt x="691" y="153"/>
                    <a:pt x="691" y="153"/>
                    <a:pt x="691" y="153"/>
                  </a:cubicBezTo>
                  <a:cubicBezTo>
                    <a:pt x="694" y="144"/>
                    <a:pt x="694" y="144"/>
                    <a:pt x="694" y="144"/>
                  </a:cubicBezTo>
                  <a:lnTo>
                    <a:pt x="681" y="137"/>
                  </a:lnTo>
                  <a:close/>
                  <a:moveTo>
                    <a:pt x="627" y="748"/>
                  </a:moveTo>
                  <a:cubicBezTo>
                    <a:pt x="621" y="756"/>
                    <a:pt x="621" y="756"/>
                    <a:pt x="621" y="756"/>
                  </a:cubicBezTo>
                  <a:cubicBezTo>
                    <a:pt x="625" y="767"/>
                    <a:pt x="625" y="767"/>
                    <a:pt x="625" y="767"/>
                  </a:cubicBezTo>
                  <a:cubicBezTo>
                    <a:pt x="631" y="775"/>
                    <a:pt x="631" y="775"/>
                    <a:pt x="631" y="775"/>
                  </a:cubicBezTo>
                  <a:cubicBezTo>
                    <a:pt x="640" y="765"/>
                    <a:pt x="640" y="765"/>
                    <a:pt x="640" y="765"/>
                  </a:cubicBezTo>
                  <a:cubicBezTo>
                    <a:pt x="643" y="754"/>
                    <a:pt x="643" y="754"/>
                    <a:pt x="643" y="754"/>
                  </a:cubicBezTo>
                  <a:cubicBezTo>
                    <a:pt x="635" y="746"/>
                    <a:pt x="635" y="746"/>
                    <a:pt x="635" y="746"/>
                  </a:cubicBezTo>
                  <a:lnTo>
                    <a:pt x="627" y="748"/>
                  </a:lnTo>
                  <a:close/>
                  <a:moveTo>
                    <a:pt x="755" y="24"/>
                  </a:moveTo>
                  <a:cubicBezTo>
                    <a:pt x="747" y="25"/>
                    <a:pt x="747" y="25"/>
                    <a:pt x="747" y="25"/>
                  </a:cubicBezTo>
                  <a:cubicBezTo>
                    <a:pt x="743" y="30"/>
                    <a:pt x="743" y="30"/>
                    <a:pt x="743" y="30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60" y="34"/>
                    <a:pt x="760" y="34"/>
                    <a:pt x="760" y="34"/>
                  </a:cubicBezTo>
                  <a:cubicBezTo>
                    <a:pt x="766" y="28"/>
                    <a:pt x="766" y="28"/>
                    <a:pt x="766" y="28"/>
                  </a:cubicBezTo>
                  <a:lnTo>
                    <a:pt x="755" y="24"/>
                  </a:lnTo>
                  <a:close/>
                  <a:moveTo>
                    <a:pt x="921" y="9"/>
                  </a:moveTo>
                  <a:cubicBezTo>
                    <a:pt x="914" y="16"/>
                    <a:pt x="914" y="16"/>
                    <a:pt x="914" y="16"/>
                  </a:cubicBezTo>
                  <a:cubicBezTo>
                    <a:pt x="919" y="21"/>
                    <a:pt x="919" y="21"/>
                    <a:pt x="919" y="21"/>
                  </a:cubicBezTo>
                  <a:cubicBezTo>
                    <a:pt x="925" y="26"/>
                    <a:pt x="925" y="26"/>
                    <a:pt x="925" y="26"/>
                  </a:cubicBezTo>
                  <a:cubicBezTo>
                    <a:pt x="936" y="16"/>
                    <a:pt x="936" y="16"/>
                    <a:pt x="936" y="16"/>
                  </a:cubicBezTo>
                  <a:cubicBezTo>
                    <a:pt x="936" y="9"/>
                    <a:pt x="936" y="9"/>
                    <a:pt x="936" y="9"/>
                  </a:cubicBezTo>
                  <a:lnTo>
                    <a:pt x="921" y="9"/>
                  </a:lnTo>
                  <a:close/>
                  <a:moveTo>
                    <a:pt x="990" y="0"/>
                  </a:moveTo>
                  <a:cubicBezTo>
                    <a:pt x="988" y="14"/>
                    <a:pt x="988" y="14"/>
                    <a:pt x="988" y="14"/>
                  </a:cubicBezTo>
                  <a:cubicBezTo>
                    <a:pt x="975" y="20"/>
                    <a:pt x="975" y="20"/>
                    <a:pt x="975" y="20"/>
                  </a:cubicBezTo>
                  <a:cubicBezTo>
                    <a:pt x="955" y="33"/>
                    <a:pt x="955" y="33"/>
                    <a:pt x="955" y="33"/>
                  </a:cubicBezTo>
                  <a:cubicBezTo>
                    <a:pt x="955" y="51"/>
                    <a:pt x="955" y="51"/>
                    <a:pt x="955" y="51"/>
                  </a:cubicBezTo>
                  <a:cubicBezTo>
                    <a:pt x="963" y="59"/>
                    <a:pt x="963" y="59"/>
                    <a:pt x="963" y="59"/>
                  </a:cubicBezTo>
                  <a:cubicBezTo>
                    <a:pt x="953" y="70"/>
                    <a:pt x="953" y="70"/>
                    <a:pt x="953" y="70"/>
                  </a:cubicBezTo>
                  <a:cubicBezTo>
                    <a:pt x="946" y="83"/>
                    <a:pt x="946" y="83"/>
                    <a:pt x="946" y="83"/>
                  </a:cubicBezTo>
                  <a:cubicBezTo>
                    <a:pt x="955" y="96"/>
                    <a:pt x="955" y="96"/>
                    <a:pt x="955" y="96"/>
                  </a:cubicBezTo>
                  <a:cubicBezTo>
                    <a:pt x="959" y="109"/>
                    <a:pt x="959" y="109"/>
                    <a:pt x="959" y="109"/>
                  </a:cubicBezTo>
                  <a:cubicBezTo>
                    <a:pt x="976" y="124"/>
                    <a:pt x="976" y="124"/>
                    <a:pt x="976" y="124"/>
                  </a:cubicBezTo>
                  <a:cubicBezTo>
                    <a:pt x="991" y="109"/>
                    <a:pt x="991" y="109"/>
                    <a:pt x="991" y="109"/>
                  </a:cubicBezTo>
                  <a:cubicBezTo>
                    <a:pt x="1001" y="109"/>
                    <a:pt x="1001" y="109"/>
                    <a:pt x="1001" y="109"/>
                  </a:cubicBezTo>
                  <a:cubicBezTo>
                    <a:pt x="1016" y="101"/>
                    <a:pt x="1016" y="101"/>
                    <a:pt x="1016" y="101"/>
                  </a:cubicBezTo>
                  <a:cubicBezTo>
                    <a:pt x="1034" y="95"/>
                    <a:pt x="1034" y="95"/>
                    <a:pt x="1034" y="95"/>
                  </a:cubicBezTo>
                  <a:cubicBezTo>
                    <a:pt x="1029" y="77"/>
                    <a:pt x="1029" y="77"/>
                    <a:pt x="1029" y="77"/>
                  </a:cubicBezTo>
                  <a:cubicBezTo>
                    <a:pt x="1029" y="56"/>
                    <a:pt x="1029" y="56"/>
                    <a:pt x="1029" y="56"/>
                  </a:cubicBezTo>
                  <a:cubicBezTo>
                    <a:pt x="1040" y="46"/>
                    <a:pt x="1040" y="46"/>
                    <a:pt x="1040" y="46"/>
                  </a:cubicBezTo>
                  <a:cubicBezTo>
                    <a:pt x="1031" y="37"/>
                    <a:pt x="1031" y="37"/>
                    <a:pt x="1031" y="37"/>
                  </a:cubicBezTo>
                  <a:cubicBezTo>
                    <a:pt x="1013" y="19"/>
                    <a:pt x="1013" y="19"/>
                    <a:pt x="1013" y="19"/>
                  </a:cubicBezTo>
                  <a:cubicBezTo>
                    <a:pt x="1006" y="4"/>
                    <a:pt x="1006" y="4"/>
                    <a:pt x="1006" y="4"/>
                  </a:cubicBezTo>
                  <a:lnTo>
                    <a:pt x="990" y="0"/>
                  </a:lnTo>
                  <a:close/>
                  <a:moveTo>
                    <a:pt x="947" y="120"/>
                  </a:moveTo>
                  <a:cubicBezTo>
                    <a:pt x="935" y="119"/>
                    <a:pt x="935" y="119"/>
                    <a:pt x="935" y="119"/>
                  </a:cubicBezTo>
                  <a:cubicBezTo>
                    <a:pt x="937" y="135"/>
                    <a:pt x="937" y="135"/>
                    <a:pt x="937" y="135"/>
                  </a:cubicBezTo>
                  <a:cubicBezTo>
                    <a:pt x="937" y="145"/>
                    <a:pt x="937" y="145"/>
                    <a:pt x="937" y="145"/>
                  </a:cubicBezTo>
                  <a:cubicBezTo>
                    <a:pt x="953" y="149"/>
                    <a:pt x="953" y="149"/>
                    <a:pt x="953" y="149"/>
                  </a:cubicBezTo>
                  <a:cubicBezTo>
                    <a:pt x="960" y="156"/>
                    <a:pt x="960" y="156"/>
                    <a:pt x="960" y="156"/>
                  </a:cubicBezTo>
                  <a:cubicBezTo>
                    <a:pt x="970" y="146"/>
                    <a:pt x="970" y="146"/>
                    <a:pt x="970" y="146"/>
                  </a:cubicBezTo>
                  <a:cubicBezTo>
                    <a:pt x="975" y="132"/>
                    <a:pt x="975" y="132"/>
                    <a:pt x="975" y="132"/>
                  </a:cubicBezTo>
                  <a:cubicBezTo>
                    <a:pt x="966" y="124"/>
                    <a:pt x="966" y="124"/>
                    <a:pt x="966" y="124"/>
                  </a:cubicBezTo>
                  <a:lnTo>
                    <a:pt x="947" y="120"/>
                  </a:lnTo>
                  <a:close/>
                  <a:moveTo>
                    <a:pt x="754" y="491"/>
                  </a:moveTo>
                  <a:cubicBezTo>
                    <a:pt x="749" y="496"/>
                    <a:pt x="749" y="496"/>
                    <a:pt x="749" y="496"/>
                  </a:cubicBezTo>
                  <a:cubicBezTo>
                    <a:pt x="755" y="501"/>
                    <a:pt x="755" y="501"/>
                    <a:pt x="755" y="501"/>
                  </a:cubicBezTo>
                  <a:cubicBezTo>
                    <a:pt x="766" y="498"/>
                    <a:pt x="766" y="498"/>
                    <a:pt x="766" y="498"/>
                  </a:cubicBezTo>
                  <a:lnTo>
                    <a:pt x="754" y="491"/>
                  </a:lnTo>
                  <a:close/>
                </a:path>
              </a:pathLst>
            </a:custGeom>
            <a:solidFill>
              <a:srgbClr val="ADDB7B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                       </a:t>
              </a: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                          </a:t>
              </a: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                    </a:t>
              </a:r>
            </a:p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endParaRPr lang="ru-RU" sz="20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286" y="843"/>
              <a:ext cx="1872" cy="2378"/>
            </a:xfrm>
            <a:custGeom>
              <a:avLst/>
              <a:gdLst>
                <a:gd name="T0" fmla="*/ 450 w 2637"/>
                <a:gd name="T1" fmla="*/ 1713 h 3349"/>
                <a:gd name="T2" fmla="*/ 307 w 2637"/>
                <a:gd name="T3" fmla="*/ 1772 h 3349"/>
                <a:gd name="T4" fmla="*/ 204 w 2637"/>
                <a:gd name="T5" fmla="*/ 1631 h 3349"/>
                <a:gd name="T6" fmla="*/ 90 w 2637"/>
                <a:gd name="T7" fmla="*/ 1532 h 3349"/>
                <a:gd name="T8" fmla="*/ 21 w 2637"/>
                <a:gd name="T9" fmla="*/ 1390 h 3349"/>
                <a:gd name="T10" fmla="*/ 50 w 2637"/>
                <a:gd name="T11" fmla="*/ 1172 h 3349"/>
                <a:gd name="T12" fmla="*/ 16 w 2637"/>
                <a:gd name="T13" fmla="*/ 969 h 3349"/>
                <a:gd name="T14" fmla="*/ 150 w 2637"/>
                <a:gd name="T15" fmla="*/ 926 h 3349"/>
                <a:gd name="T16" fmla="*/ 282 w 2637"/>
                <a:gd name="T17" fmla="*/ 863 h 3349"/>
                <a:gd name="T18" fmla="*/ 388 w 2637"/>
                <a:gd name="T19" fmla="*/ 932 h 3349"/>
                <a:gd name="T20" fmla="*/ 541 w 2637"/>
                <a:gd name="T21" fmla="*/ 851 h 3349"/>
                <a:gd name="T22" fmla="*/ 554 w 2637"/>
                <a:gd name="T23" fmla="*/ 719 h 3349"/>
                <a:gd name="T24" fmla="*/ 680 w 2637"/>
                <a:gd name="T25" fmla="*/ 675 h 3349"/>
                <a:gd name="T26" fmla="*/ 946 w 2637"/>
                <a:gd name="T27" fmla="*/ 558 h 3349"/>
                <a:gd name="T28" fmla="*/ 1040 w 2637"/>
                <a:gd name="T29" fmla="*/ 422 h 3349"/>
                <a:gd name="T30" fmla="*/ 1078 w 2637"/>
                <a:gd name="T31" fmla="*/ 243 h 3349"/>
                <a:gd name="T32" fmla="*/ 1296 w 2637"/>
                <a:gd name="T33" fmla="*/ 99 h 3349"/>
                <a:gd name="T34" fmla="*/ 1387 w 2637"/>
                <a:gd name="T35" fmla="*/ 65 h 3349"/>
                <a:gd name="T36" fmla="*/ 1377 w 2637"/>
                <a:gd name="T37" fmla="*/ 164 h 3349"/>
                <a:gd name="T38" fmla="*/ 1342 w 2637"/>
                <a:gd name="T39" fmla="*/ 258 h 3349"/>
                <a:gd name="T40" fmla="*/ 1408 w 2637"/>
                <a:gd name="T41" fmla="*/ 322 h 3349"/>
                <a:gd name="T42" fmla="*/ 1491 w 2637"/>
                <a:gd name="T43" fmla="*/ 413 h 3349"/>
                <a:gd name="T44" fmla="*/ 1505 w 2637"/>
                <a:gd name="T45" fmla="*/ 724 h 3349"/>
                <a:gd name="T46" fmla="*/ 1561 w 2637"/>
                <a:gd name="T47" fmla="*/ 900 h 3349"/>
                <a:gd name="T48" fmla="*/ 1720 w 2637"/>
                <a:gd name="T49" fmla="*/ 1013 h 3349"/>
                <a:gd name="T50" fmla="*/ 1791 w 2637"/>
                <a:gd name="T51" fmla="*/ 1283 h 3349"/>
                <a:gd name="T52" fmla="*/ 1489 w 2637"/>
                <a:gd name="T53" fmla="*/ 1082 h 3349"/>
                <a:gd name="T54" fmla="*/ 1416 w 2637"/>
                <a:gd name="T55" fmla="*/ 794 h 3349"/>
                <a:gd name="T56" fmla="*/ 1374 w 2637"/>
                <a:gd name="T57" fmla="*/ 758 h 3349"/>
                <a:gd name="T58" fmla="*/ 1287 w 2637"/>
                <a:gd name="T59" fmla="*/ 880 h 3349"/>
                <a:gd name="T60" fmla="*/ 1331 w 2637"/>
                <a:gd name="T61" fmla="*/ 1104 h 3349"/>
                <a:gd name="T62" fmla="*/ 1227 w 2637"/>
                <a:gd name="T63" fmla="*/ 1191 h 3349"/>
                <a:gd name="T64" fmla="*/ 1105 w 2637"/>
                <a:gd name="T65" fmla="*/ 1419 h 3349"/>
                <a:gd name="T66" fmla="*/ 1142 w 2637"/>
                <a:gd name="T67" fmla="*/ 1648 h 3349"/>
                <a:gd name="T68" fmla="*/ 1219 w 2637"/>
                <a:gd name="T69" fmla="*/ 1657 h 3349"/>
                <a:gd name="T70" fmla="*/ 1334 w 2637"/>
                <a:gd name="T71" fmla="*/ 1640 h 3349"/>
                <a:gd name="T72" fmla="*/ 1484 w 2637"/>
                <a:gd name="T73" fmla="*/ 1971 h 3349"/>
                <a:gd name="T74" fmla="*/ 1403 w 2637"/>
                <a:gd name="T75" fmla="*/ 2296 h 3349"/>
                <a:gd name="T76" fmla="*/ 1333 w 2637"/>
                <a:gd name="T77" fmla="*/ 2271 h 3349"/>
                <a:gd name="T78" fmla="*/ 1326 w 2637"/>
                <a:gd name="T79" fmla="*/ 2049 h 3349"/>
                <a:gd name="T80" fmla="*/ 1185 w 2637"/>
                <a:gd name="T81" fmla="*/ 2079 h 3349"/>
                <a:gd name="T82" fmla="*/ 918 w 2637"/>
                <a:gd name="T83" fmla="*/ 1975 h 3349"/>
                <a:gd name="T84" fmla="*/ 705 w 2637"/>
                <a:gd name="T85" fmla="*/ 1911 h 3349"/>
                <a:gd name="T86" fmla="*/ 591 w 2637"/>
                <a:gd name="T87" fmla="*/ 1826 h 3349"/>
                <a:gd name="T88" fmla="*/ 1486 w 2637"/>
                <a:gd name="T89" fmla="*/ 1659 h 3349"/>
                <a:gd name="T90" fmla="*/ 1601 w 2637"/>
                <a:gd name="T91" fmla="*/ 1830 h 3349"/>
                <a:gd name="T92" fmla="*/ 1577 w 2637"/>
                <a:gd name="T93" fmla="*/ 1856 h 3349"/>
                <a:gd name="T94" fmla="*/ 1320 w 2637"/>
                <a:gd name="T95" fmla="*/ 1595 h 3349"/>
                <a:gd name="T96" fmla="*/ 1863 w 2637"/>
                <a:gd name="T97" fmla="*/ 1860 h 3349"/>
                <a:gd name="T98" fmla="*/ 1855 w 2637"/>
                <a:gd name="T99" fmla="*/ 1671 h 3349"/>
                <a:gd name="T100" fmla="*/ 1529 w 2637"/>
                <a:gd name="T101" fmla="*/ 834 h 3349"/>
                <a:gd name="T102" fmla="*/ 1781 w 2637"/>
                <a:gd name="T103" fmla="*/ 1314 h 3349"/>
                <a:gd name="T104" fmla="*/ 1796 w 2637"/>
                <a:gd name="T105" fmla="*/ 839 h 3349"/>
                <a:gd name="T106" fmla="*/ 1023 w 2637"/>
                <a:gd name="T107" fmla="*/ 122 h 3349"/>
                <a:gd name="T108" fmla="*/ 515 w 2637"/>
                <a:gd name="T109" fmla="*/ 525 h 3349"/>
                <a:gd name="T110" fmla="*/ 385 w 2637"/>
                <a:gd name="T111" fmla="*/ 583 h 3349"/>
                <a:gd name="T112" fmla="*/ 388 w 2637"/>
                <a:gd name="T113" fmla="*/ 665 h 3349"/>
                <a:gd name="T114" fmla="*/ 425 w 2637"/>
                <a:gd name="T115" fmla="*/ 590 h 3349"/>
                <a:gd name="T116" fmla="*/ 474 w 2637"/>
                <a:gd name="T117" fmla="*/ 688 h 3349"/>
                <a:gd name="T118" fmla="*/ 345 w 2637"/>
                <a:gd name="T119" fmla="*/ 661 h 3349"/>
                <a:gd name="T120" fmla="*/ 393 w 2637"/>
                <a:gd name="T121" fmla="*/ 734 h 334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37"/>
                <a:gd name="T184" fmla="*/ 0 h 3349"/>
                <a:gd name="T185" fmla="*/ 2637 w 2637"/>
                <a:gd name="T186" fmla="*/ 3349 h 334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37" h="3349">
                  <a:moveTo>
                    <a:pt x="832" y="2572"/>
                  </a:moveTo>
                  <a:cubicBezTo>
                    <a:pt x="817" y="2568"/>
                    <a:pt x="817" y="2568"/>
                    <a:pt x="817" y="2568"/>
                  </a:cubicBezTo>
                  <a:cubicBezTo>
                    <a:pt x="817" y="2551"/>
                    <a:pt x="817" y="2551"/>
                    <a:pt x="817" y="2551"/>
                  </a:cubicBezTo>
                  <a:cubicBezTo>
                    <a:pt x="802" y="2546"/>
                    <a:pt x="802" y="2546"/>
                    <a:pt x="802" y="2546"/>
                  </a:cubicBezTo>
                  <a:cubicBezTo>
                    <a:pt x="787" y="2526"/>
                    <a:pt x="787" y="2526"/>
                    <a:pt x="787" y="2526"/>
                  </a:cubicBezTo>
                  <a:cubicBezTo>
                    <a:pt x="766" y="2518"/>
                    <a:pt x="766" y="2518"/>
                    <a:pt x="766" y="2518"/>
                  </a:cubicBezTo>
                  <a:cubicBezTo>
                    <a:pt x="761" y="2496"/>
                    <a:pt x="761" y="2496"/>
                    <a:pt x="761" y="2496"/>
                  </a:cubicBezTo>
                  <a:cubicBezTo>
                    <a:pt x="752" y="2486"/>
                    <a:pt x="752" y="2486"/>
                    <a:pt x="752" y="2486"/>
                  </a:cubicBezTo>
                  <a:cubicBezTo>
                    <a:pt x="755" y="2476"/>
                    <a:pt x="755" y="2476"/>
                    <a:pt x="755" y="2476"/>
                  </a:cubicBezTo>
                  <a:cubicBezTo>
                    <a:pt x="740" y="2461"/>
                    <a:pt x="740" y="2461"/>
                    <a:pt x="740" y="2461"/>
                  </a:cubicBezTo>
                  <a:cubicBezTo>
                    <a:pt x="727" y="2448"/>
                    <a:pt x="727" y="2448"/>
                    <a:pt x="727" y="2448"/>
                  </a:cubicBezTo>
                  <a:cubicBezTo>
                    <a:pt x="720" y="2426"/>
                    <a:pt x="720" y="2426"/>
                    <a:pt x="720" y="2426"/>
                  </a:cubicBezTo>
                  <a:cubicBezTo>
                    <a:pt x="707" y="2425"/>
                    <a:pt x="707" y="2425"/>
                    <a:pt x="707" y="2425"/>
                  </a:cubicBezTo>
                  <a:cubicBezTo>
                    <a:pt x="707" y="2411"/>
                    <a:pt x="707" y="2411"/>
                    <a:pt x="707" y="2411"/>
                  </a:cubicBezTo>
                  <a:cubicBezTo>
                    <a:pt x="694" y="2397"/>
                    <a:pt x="694" y="2397"/>
                    <a:pt x="694" y="2397"/>
                  </a:cubicBezTo>
                  <a:cubicBezTo>
                    <a:pt x="684" y="2387"/>
                    <a:pt x="684" y="2387"/>
                    <a:pt x="684" y="2387"/>
                  </a:cubicBezTo>
                  <a:cubicBezTo>
                    <a:pt x="669" y="2387"/>
                    <a:pt x="669" y="2387"/>
                    <a:pt x="669" y="2387"/>
                  </a:cubicBezTo>
                  <a:cubicBezTo>
                    <a:pt x="669" y="2401"/>
                    <a:pt x="669" y="2401"/>
                    <a:pt x="669" y="2401"/>
                  </a:cubicBezTo>
                  <a:cubicBezTo>
                    <a:pt x="655" y="2415"/>
                    <a:pt x="655" y="2415"/>
                    <a:pt x="655" y="2415"/>
                  </a:cubicBezTo>
                  <a:cubicBezTo>
                    <a:pt x="634" y="2412"/>
                    <a:pt x="634" y="2412"/>
                    <a:pt x="634" y="2412"/>
                  </a:cubicBezTo>
                  <a:cubicBezTo>
                    <a:pt x="634" y="2398"/>
                    <a:pt x="634" y="2398"/>
                    <a:pt x="634" y="2398"/>
                  </a:cubicBezTo>
                  <a:cubicBezTo>
                    <a:pt x="625" y="2390"/>
                    <a:pt x="625" y="2390"/>
                    <a:pt x="625" y="2390"/>
                  </a:cubicBezTo>
                  <a:cubicBezTo>
                    <a:pt x="625" y="2373"/>
                    <a:pt x="625" y="2373"/>
                    <a:pt x="625" y="2373"/>
                  </a:cubicBezTo>
                  <a:cubicBezTo>
                    <a:pt x="606" y="2370"/>
                    <a:pt x="606" y="2370"/>
                    <a:pt x="606" y="2370"/>
                  </a:cubicBezTo>
                  <a:cubicBezTo>
                    <a:pt x="584" y="2360"/>
                    <a:pt x="584" y="2360"/>
                    <a:pt x="584" y="2360"/>
                  </a:cubicBezTo>
                  <a:cubicBezTo>
                    <a:pt x="564" y="2362"/>
                    <a:pt x="564" y="2362"/>
                    <a:pt x="564" y="2362"/>
                  </a:cubicBezTo>
                  <a:cubicBezTo>
                    <a:pt x="543" y="2359"/>
                    <a:pt x="543" y="2359"/>
                    <a:pt x="543" y="2359"/>
                  </a:cubicBezTo>
                  <a:cubicBezTo>
                    <a:pt x="532" y="2373"/>
                    <a:pt x="532" y="2373"/>
                    <a:pt x="532" y="2373"/>
                  </a:cubicBezTo>
                  <a:cubicBezTo>
                    <a:pt x="526" y="2392"/>
                    <a:pt x="526" y="2392"/>
                    <a:pt x="526" y="2392"/>
                  </a:cubicBezTo>
                  <a:cubicBezTo>
                    <a:pt x="513" y="2406"/>
                    <a:pt x="513" y="2406"/>
                    <a:pt x="513" y="2406"/>
                  </a:cubicBezTo>
                  <a:cubicBezTo>
                    <a:pt x="518" y="2425"/>
                    <a:pt x="518" y="2425"/>
                    <a:pt x="518" y="2425"/>
                  </a:cubicBezTo>
                  <a:cubicBezTo>
                    <a:pt x="511" y="2446"/>
                    <a:pt x="511" y="2446"/>
                    <a:pt x="511" y="2446"/>
                  </a:cubicBezTo>
                  <a:cubicBezTo>
                    <a:pt x="493" y="2464"/>
                    <a:pt x="493" y="2464"/>
                    <a:pt x="493" y="2464"/>
                  </a:cubicBezTo>
                  <a:cubicBezTo>
                    <a:pt x="493" y="2498"/>
                    <a:pt x="493" y="2498"/>
                    <a:pt x="493" y="2498"/>
                  </a:cubicBezTo>
                  <a:cubicBezTo>
                    <a:pt x="467" y="2516"/>
                    <a:pt x="467" y="2516"/>
                    <a:pt x="467" y="2516"/>
                  </a:cubicBezTo>
                  <a:cubicBezTo>
                    <a:pt x="467" y="2536"/>
                    <a:pt x="467" y="2536"/>
                    <a:pt x="467" y="2536"/>
                  </a:cubicBezTo>
                  <a:cubicBezTo>
                    <a:pt x="456" y="2520"/>
                    <a:pt x="456" y="2520"/>
                    <a:pt x="456" y="2520"/>
                  </a:cubicBezTo>
                  <a:cubicBezTo>
                    <a:pt x="456" y="2504"/>
                    <a:pt x="456" y="2504"/>
                    <a:pt x="456" y="2504"/>
                  </a:cubicBezTo>
                  <a:cubicBezTo>
                    <a:pt x="444" y="2491"/>
                    <a:pt x="444" y="2491"/>
                    <a:pt x="444" y="2491"/>
                  </a:cubicBezTo>
                  <a:cubicBezTo>
                    <a:pt x="432" y="2496"/>
                    <a:pt x="432" y="2496"/>
                    <a:pt x="432" y="2496"/>
                  </a:cubicBezTo>
                  <a:cubicBezTo>
                    <a:pt x="429" y="2512"/>
                    <a:pt x="429" y="2512"/>
                    <a:pt x="429" y="2512"/>
                  </a:cubicBezTo>
                  <a:cubicBezTo>
                    <a:pt x="397" y="2524"/>
                    <a:pt x="397" y="2524"/>
                    <a:pt x="397" y="2524"/>
                  </a:cubicBezTo>
                  <a:cubicBezTo>
                    <a:pt x="382" y="2524"/>
                    <a:pt x="382" y="2524"/>
                    <a:pt x="382" y="2524"/>
                  </a:cubicBezTo>
                  <a:cubicBezTo>
                    <a:pt x="376" y="2542"/>
                    <a:pt x="376" y="2542"/>
                    <a:pt x="376" y="2542"/>
                  </a:cubicBezTo>
                  <a:cubicBezTo>
                    <a:pt x="366" y="2557"/>
                    <a:pt x="366" y="2557"/>
                    <a:pt x="366" y="2557"/>
                  </a:cubicBezTo>
                  <a:cubicBezTo>
                    <a:pt x="345" y="2558"/>
                    <a:pt x="345" y="2558"/>
                    <a:pt x="345" y="2558"/>
                  </a:cubicBezTo>
                  <a:cubicBezTo>
                    <a:pt x="322" y="2535"/>
                    <a:pt x="322" y="2535"/>
                    <a:pt x="322" y="2535"/>
                  </a:cubicBezTo>
                  <a:cubicBezTo>
                    <a:pt x="319" y="2487"/>
                    <a:pt x="319" y="2487"/>
                    <a:pt x="319" y="2487"/>
                  </a:cubicBezTo>
                  <a:cubicBezTo>
                    <a:pt x="322" y="2458"/>
                    <a:pt x="322" y="2458"/>
                    <a:pt x="322" y="2458"/>
                  </a:cubicBezTo>
                  <a:cubicBezTo>
                    <a:pt x="322" y="2431"/>
                    <a:pt x="322" y="2431"/>
                    <a:pt x="322" y="2431"/>
                  </a:cubicBezTo>
                  <a:cubicBezTo>
                    <a:pt x="326" y="2406"/>
                    <a:pt x="326" y="2406"/>
                    <a:pt x="326" y="2406"/>
                  </a:cubicBezTo>
                  <a:cubicBezTo>
                    <a:pt x="326" y="2383"/>
                    <a:pt x="326" y="2383"/>
                    <a:pt x="326" y="2383"/>
                  </a:cubicBezTo>
                  <a:cubicBezTo>
                    <a:pt x="309" y="2376"/>
                    <a:pt x="309" y="2376"/>
                    <a:pt x="309" y="2376"/>
                  </a:cubicBezTo>
                  <a:cubicBezTo>
                    <a:pt x="297" y="2371"/>
                    <a:pt x="297" y="2371"/>
                    <a:pt x="297" y="2371"/>
                  </a:cubicBezTo>
                  <a:cubicBezTo>
                    <a:pt x="295" y="2360"/>
                    <a:pt x="295" y="2360"/>
                    <a:pt x="295" y="2360"/>
                  </a:cubicBezTo>
                  <a:cubicBezTo>
                    <a:pt x="290" y="2347"/>
                    <a:pt x="290" y="2347"/>
                    <a:pt x="290" y="2347"/>
                  </a:cubicBezTo>
                  <a:cubicBezTo>
                    <a:pt x="279" y="2336"/>
                    <a:pt x="279" y="2336"/>
                    <a:pt x="279" y="2336"/>
                  </a:cubicBezTo>
                  <a:cubicBezTo>
                    <a:pt x="279" y="2323"/>
                    <a:pt x="279" y="2323"/>
                    <a:pt x="279" y="2323"/>
                  </a:cubicBezTo>
                  <a:cubicBezTo>
                    <a:pt x="286" y="2315"/>
                    <a:pt x="286" y="2315"/>
                    <a:pt x="286" y="2315"/>
                  </a:cubicBezTo>
                  <a:cubicBezTo>
                    <a:pt x="288" y="2297"/>
                    <a:pt x="288" y="2297"/>
                    <a:pt x="288" y="2297"/>
                  </a:cubicBezTo>
                  <a:cubicBezTo>
                    <a:pt x="278" y="2287"/>
                    <a:pt x="278" y="2287"/>
                    <a:pt x="278" y="2287"/>
                  </a:cubicBezTo>
                  <a:cubicBezTo>
                    <a:pt x="264" y="2287"/>
                    <a:pt x="264" y="2287"/>
                    <a:pt x="264" y="2287"/>
                  </a:cubicBezTo>
                  <a:cubicBezTo>
                    <a:pt x="249" y="2280"/>
                    <a:pt x="249" y="2280"/>
                    <a:pt x="249" y="2280"/>
                  </a:cubicBezTo>
                  <a:cubicBezTo>
                    <a:pt x="249" y="2266"/>
                    <a:pt x="249" y="2266"/>
                    <a:pt x="249" y="2266"/>
                  </a:cubicBezTo>
                  <a:cubicBezTo>
                    <a:pt x="255" y="2260"/>
                    <a:pt x="255" y="2260"/>
                    <a:pt x="255" y="2260"/>
                  </a:cubicBezTo>
                  <a:cubicBezTo>
                    <a:pt x="248" y="2253"/>
                    <a:pt x="248" y="2253"/>
                    <a:pt x="248" y="2253"/>
                  </a:cubicBezTo>
                  <a:cubicBezTo>
                    <a:pt x="243" y="2232"/>
                    <a:pt x="243" y="2232"/>
                    <a:pt x="243" y="2232"/>
                  </a:cubicBezTo>
                  <a:cubicBezTo>
                    <a:pt x="231" y="2210"/>
                    <a:pt x="231" y="2210"/>
                    <a:pt x="231" y="2210"/>
                  </a:cubicBezTo>
                  <a:cubicBezTo>
                    <a:pt x="216" y="2200"/>
                    <a:pt x="216" y="2200"/>
                    <a:pt x="216" y="2200"/>
                  </a:cubicBezTo>
                  <a:cubicBezTo>
                    <a:pt x="200" y="2205"/>
                    <a:pt x="200" y="2205"/>
                    <a:pt x="200" y="2205"/>
                  </a:cubicBezTo>
                  <a:cubicBezTo>
                    <a:pt x="184" y="2206"/>
                    <a:pt x="184" y="2206"/>
                    <a:pt x="184" y="2206"/>
                  </a:cubicBezTo>
                  <a:cubicBezTo>
                    <a:pt x="184" y="2187"/>
                    <a:pt x="184" y="2187"/>
                    <a:pt x="184" y="2187"/>
                  </a:cubicBezTo>
                  <a:cubicBezTo>
                    <a:pt x="197" y="2184"/>
                    <a:pt x="197" y="2184"/>
                    <a:pt x="197" y="2184"/>
                  </a:cubicBezTo>
                  <a:cubicBezTo>
                    <a:pt x="197" y="2171"/>
                    <a:pt x="197" y="2171"/>
                    <a:pt x="197" y="2171"/>
                  </a:cubicBezTo>
                  <a:cubicBezTo>
                    <a:pt x="184" y="2158"/>
                    <a:pt x="184" y="2158"/>
                    <a:pt x="184" y="2158"/>
                  </a:cubicBezTo>
                  <a:cubicBezTo>
                    <a:pt x="183" y="2146"/>
                    <a:pt x="183" y="2146"/>
                    <a:pt x="183" y="2146"/>
                  </a:cubicBezTo>
                  <a:cubicBezTo>
                    <a:pt x="169" y="2145"/>
                    <a:pt x="169" y="2145"/>
                    <a:pt x="169" y="2145"/>
                  </a:cubicBezTo>
                  <a:cubicBezTo>
                    <a:pt x="158" y="2156"/>
                    <a:pt x="158" y="2156"/>
                    <a:pt x="158" y="2156"/>
                  </a:cubicBezTo>
                  <a:cubicBezTo>
                    <a:pt x="145" y="2150"/>
                    <a:pt x="145" y="2150"/>
                    <a:pt x="145" y="2150"/>
                  </a:cubicBezTo>
                  <a:cubicBezTo>
                    <a:pt x="127" y="2157"/>
                    <a:pt x="127" y="2157"/>
                    <a:pt x="127" y="2157"/>
                  </a:cubicBezTo>
                  <a:cubicBezTo>
                    <a:pt x="119" y="2146"/>
                    <a:pt x="119" y="2146"/>
                    <a:pt x="119" y="2146"/>
                  </a:cubicBezTo>
                  <a:cubicBezTo>
                    <a:pt x="110" y="2146"/>
                    <a:pt x="110" y="2146"/>
                    <a:pt x="110" y="2146"/>
                  </a:cubicBezTo>
                  <a:cubicBezTo>
                    <a:pt x="102" y="2154"/>
                    <a:pt x="102" y="2154"/>
                    <a:pt x="102" y="2154"/>
                  </a:cubicBezTo>
                  <a:cubicBezTo>
                    <a:pt x="86" y="2154"/>
                    <a:pt x="86" y="2154"/>
                    <a:pt x="86" y="2154"/>
                  </a:cubicBezTo>
                  <a:cubicBezTo>
                    <a:pt x="76" y="2149"/>
                    <a:pt x="76" y="2149"/>
                    <a:pt x="76" y="2149"/>
                  </a:cubicBezTo>
                  <a:cubicBezTo>
                    <a:pt x="76" y="2130"/>
                    <a:pt x="76" y="2130"/>
                    <a:pt x="76" y="2130"/>
                  </a:cubicBezTo>
                  <a:cubicBezTo>
                    <a:pt x="82" y="2124"/>
                    <a:pt x="82" y="2124"/>
                    <a:pt x="82" y="2124"/>
                  </a:cubicBezTo>
                  <a:cubicBezTo>
                    <a:pt x="82" y="2111"/>
                    <a:pt x="82" y="2111"/>
                    <a:pt x="82" y="2111"/>
                  </a:cubicBezTo>
                  <a:cubicBezTo>
                    <a:pt x="77" y="2097"/>
                    <a:pt x="77" y="2097"/>
                    <a:pt x="77" y="2097"/>
                  </a:cubicBezTo>
                  <a:cubicBezTo>
                    <a:pt x="89" y="2079"/>
                    <a:pt x="89" y="2079"/>
                    <a:pt x="89" y="2079"/>
                  </a:cubicBezTo>
                  <a:cubicBezTo>
                    <a:pt x="95" y="2060"/>
                    <a:pt x="95" y="2060"/>
                    <a:pt x="95" y="2060"/>
                  </a:cubicBezTo>
                  <a:cubicBezTo>
                    <a:pt x="76" y="2040"/>
                    <a:pt x="76" y="2040"/>
                    <a:pt x="76" y="2040"/>
                  </a:cubicBezTo>
                  <a:cubicBezTo>
                    <a:pt x="70" y="2014"/>
                    <a:pt x="70" y="2014"/>
                    <a:pt x="70" y="2014"/>
                  </a:cubicBezTo>
                  <a:cubicBezTo>
                    <a:pt x="53" y="2004"/>
                    <a:pt x="53" y="2004"/>
                    <a:pt x="53" y="2004"/>
                  </a:cubicBezTo>
                  <a:cubicBezTo>
                    <a:pt x="53" y="1988"/>
                    <a:pt x="53" y="1988"/>
                    <a:pt x="53" y="1988"/>
                  </a:cubicBezTo>
                  <a:cubicBezTo>
                    <a:pt x="60" y="1982"/>
                    <a:pt x="60" y="1982"/>
                    <a:pt x="60" y="1982"/>
                  </a:cubicBezTo>
                  <a:cubicBezTo>
                    <a:pt x="53" y="1975"/>
                    <a:pt x="53" y="1975"/>
                    <a:pt x="53" y="1975"/>
                  </a:cubicBezTo>
                  <a:cubicBezTo>
                    <a:pt x="53" y="1959"/>
                    <a:pt x="53" y="1959"/>
                    <a:pt x="53" y="1959"/>
                  </a:cubicBezTo>
                  <a:cubicBezTo>
                    <a:pt x="35" y="1952"/>
                    <a:pt x="35" y="1952"/>
                    <a:pt x="35" y="1952"/>
                  </a:cubicBezTo>
                  <a:cubicBezTo>
                    <a:pt x="30" y="1957"/>
                    <a:pt x="30" y="1957"/>
                    <a:pt x="30" y="1957"/>
                  </a:cubicBezTo>
                  <a:cubicBezTo>
                    <a:pt x="24" y="1941"/>
                    <a:pt x="24" y="1941"/>
                    <a:pt x="24" y="1941"/>
                  </a:cubicBezTo>
                  <a:cubicBezTo>
                    <a:pt x="33" y="1932"/>
                    <a:pt x="33" y="1932"/>
                    <a:pt x="33" y="1932"/>
                  </a:cubicBezTo>
                  <a:cubicBezTo>
                    <a:pt x="43" y="1916"/>
                    <a:pt x="43" y="1916"/>
                    <a:pt x="43" y="1916"/>
                  </a:cubicBezTo>
                  <a:cubicBezTo>
                    <a:pt x="57" y="1912"/>
                    <a:pt x="57" y="1912"/>
                    <a:pt x="57" y="1912"/>
                  </a:cubicBezTo>
                  <a:cubicBezTo>
                    <a:pt x="52" y="1875"/>
                    <a:pt x="52" y="1875"/>
                    <a:pt x="52" y="1875"/>
                  </a:cubicBezTo>
                  <a:cubicBezTo>
                    <a:pt x="48" y="1851"/>
                    <a:pt x="48" y="1851"/>
                    <a:pt x="48" y="1851"/>
                  </a:cubicBezTo>
                  <a:cubicBezTo>
                    <a:pt x="48" y="1838"/>
                    <a:pt x="48" y="1838"/>
                    <a:pt x="48" y="1838"/>
                  </a:cubicBezTo>
                  <a:cubicBezTo>
                    <a:pt x="31" y="1807"/>
                    <a:pt x="31" y="1807"/>
                    <a:pt x="31" y="1807"/>
                  </a:cubicBezTo>
                  <a:cubicBezTo>
                    <a:pt x="29" y="1775"/>
                    <a:pt x="29" y="1775"/>
                    <a:pt x="29" y="1775"/>
                  </a:cubicBezTo>
                  <a:cubicBezTo>
                    <a:pt x="12" y="1764"/>
                    <a:pt x="12" y="1764"/>
                    <a:pt x="12" y="1764"/>
                  </a:cubicBezTo>
                  <a:cubicBezTo>
                    <a:pt x="5" y="1747"/>
                    <a:pt x="5" y="1747"/>
                    <a:pt x="5" y="1747"/>
                  </a:cubicBezTo>
                  <a:cubicBezTo>
                    <a:pt x="0" y="1734"/>
                    <a:pt x="0" y="1734"/>
                    <a:pt x="0" y="1734"/>
                  </a:cubicBezTo>
                  <a:cubicBezTo>
                    <a:pt x="0" y="1726"/>
                    <a:pt x="0" y="1726"/>
                    <a:pt x="0" y="1726"/>
                  </a:cubicBezTo>
                  <a:cubicBezTo>
                    <a:pt x="20" y="1718"/>
                    <a:pt x="20" y="1718"/>
                    <a:pt x="20" y="1718"/>
                  </a:cubicBezTo>
                  <a:cubicBezTo>
                    <a:pt x="41" y="1688"/>
                    <a:pt x="41" y="1688"/>
                    <a:pt x="41" y="1688"/>
                  </a:cubicBezTo>
                  <a:cubicBezTo>
                    <a:pt x="56" y="1684"/>
                    <a:pt x="56" y="1684"/>
                    <a:pt x="56" y="1684"/>
                  </a:cubicBezTo>
                  <a:cubicBezTo>
                    <a:pt x="75" y="1690"/>
                    <a:pt x="75" y="1690"/>
                    <a:pt x="75" y="1690"/>
                  </a:cubicBezTo>
                  <a:cubicBezTo>
                    <a:pt x="81" y="1677"/>
                    <a:pt x="81" y="1677"/>
                    <a:pt x="81" y="1677"/>
                  </a:cubicBezTo>
                  <a:cubicBezTo>
                    <a:pt x="81" y="1661"/>
                    <a:pt x="81" y="1661"/>
                    <a:pt x="81" y="1661"/>
                  </a:cubicBezTo>
                  <a:cubicBezTo>
                    <a:pt x="70" y="1650"/>
                    <a:pt x="70" y="1650"/>
                    <a:pt x="70" y="1650"/>
                  </a:cubicBezTo>
                  <a:cubicBezTo>
                    <a:pt x="75" y="1631"/>
                    <a:pt x="75" y="1631"/>
                    <a:pt x="75" y="1631"/>
                  </a:cubicBezTo>
                  <a:cubicBezTo>
                    <a:pt x="90" y="1626"/>
                    <a:pt x="90" y="1626"/>
                    <a:pt x="90" y="1626"/>
                  </a:cubicBezTo>
                  <a:cubicBezTo>
                    <a:pt x="89" y="1591"/>
                    <a:pt x="89" y="1591"/>
                    <a:pt x="89" y="1591"/>
                  </a:cubicBezTo>
                  <a:cubicBezTo>
                    <a:pt x="105" y="1580"/>
                    <a:pt x="105" y="1580"/>
                    <a:pt x="105" y="1580"/>
                  </a:cubicBezTo>
                  <a:cubicBezTo>
                    <a:pt x="123" y="1562"/>
                    <a:pt x="123" y="1562"/>
                    <a:pt x="123" y="1562"/>
                  </a:cubicBezTo>
                  <a:cubicBezTo>
                    <a:pt x="127" y="1548"/>
                    <a:pt x="127" y="1548"/>
                    <a:pt x="127" y="1548"/>
                  </a:cubicBezTo>
                  <a:cubicBezTo>
                    <a:pt x="135" y="1548"/>
                    <a:pt x="135" y="1548"/>
                    <a:pt x="135" y="1548"/>
                  </a:cubicBezTo>
                  <a:cubicBezTo>
                    <a:pt x="134" y="1529"/>
                    <a:pt x="134" y="1529"/>
                    <a:pt x="134" y="1529"/>
                  </a:cubicBezTo>
                  <a:cubicBezTo>
                    <a:pt x="119" y="1529"/>
                    <a:pt x="119" y="1529"/>
                    <a:pt x="119" y="1529"/>
                  </a:cubicBezTo>
                  <a:cubicBezTo>
                    <a:pt x="105" y="1503"/>
                    <a:pt x="105" y="1503"/>
                    <a:pt x="105" y="1503"/>
                  </a:cubicBezTo>
                  <a:cubicBezTo>
                    <a:pt x="105" y="1479"/>
                    <a:pt x="105" y="1479"/>
                    <a:pt x="105" y="1479"/>
                  </a:cubicBezTo>
                  <a:cubicBezTo>
                    <a:pt x="92" y="1466"/>
                    <a:pt x="92" y="1466"/>
                    <a:pt x="92" y="1466"/>
                  </a:cubicBezTo>
                  <a:cubicBezTo>
                    <a:pt x="66" y="1448"/>
                    <a:pt x="66" y="1448"/>
                    <a:pt x="66" y="1448"/>
                  </a:cubicBezTo>
                  <a:cubicBezTo>
                    <a:pt x="66" y="1437"/>
                    <a:pt x="66" y="1437"/>
                    <a:pt x="66" y="1437"/>
                  </a:cubicBezTo>
                  <a:cubicBezTo>
                    <a:pt x="47" y="1430"/>
                    <a:pt x="47" y="1430"/>
                    <a:pt x="47" y="1430"/>
                  </a:cubicBezTo>
                  <a:cubicBezTo>
                    <a:pt x="40" y="1416"/>
                    <a:pt x="40" y="1416"/>
                    <a:pt x="40" y="1416"/>
                  </a:cubicBezTo>
                  <a:cubicBezTo>
                    <a:pt x="43" y="1396"/>
                    <a:pt x="43" y="1396"/>
                    <a:pt x="43" y="1396"/>
                  </a:cubicBezTo>
                  <a:cubicBezTo>
                    <a:pt x="35" y="1388"/>
                    <a:pt x="35" y="1388"/>
                    <a:pt x="35" y="1388"/>
                  </a:cubicBezTo>
                  <a:cubicBezTo>
                    <a:pt x="26" y="1375"/>
                    <a:pt x="26" y="1375"/>
                    <a:pt x="26" y="1375"/>
                  </a:cubicBezTo>
                  <a:cubicBezTo>
                    <a:pt x="22" y="1364"/>
                    <a:pt x="22" y="1364"/>
                    <a:pt x="22" y="1364"/>
                  </a:cubicBezTo>
                  <a:cubicBezTo>
                    <a:pt x="29" y="1357"/>
                    <a:pt x="29" y="1357"/>
                    <a:pt x="29" y="1357"/>
                  </a:cubicBezTo>
                  <a:cubicBezTo>
                    <a:pt x="31" y="1348"/>
                    <a:pt x="31" y="1348"/>
                    <a:pt x="31" y="1348"/>
                  </a:cubicBezTo>
                  <a:cubicBezTo>
                    <a:pt x="23" y="1342"/>
                    <a:pt x="23" y="1342"/>
                    <a:pt x="23" y="1342"/>
                  </a:cubicBezTo>
                  <a:cubicBezTo>
                    <a:pt x="20" y="1325"/>
                    <a:pt x="20" y="1325"/>
                    <a:pt x="20" y="1325"/>
                  </a:cubicBezTo>
                  <a:cubicBezTo>
                    <a:pt x="37" y="1328"/>
                    <a:pt x="37" y="1328"/>
                    <a:pt x="37" y="1328"/>
                  </a:cubicBezTo>
                  <a:cubicBezTo>
                    <a:pt x="56" y="1336"/>
                    <a:pt x="56" y="1336"/>
                    <a:pt x="56" y="1336"/>
                  </a:cubicBezTo>
                  <a:cubicBezTo>
                    <a:pt x="60" y="1325"/>
                    <a:pt x="60" y="1325"/>
                    <a:pt x="60" y="1325"/>
                  </a:cubicBezTo>
                  <a:cubicBezTo>
                    <a:pt x="72" y="1308"/>
                    <a:pt x="72" y="1308"/>
                    <a:pt x="72" y="1308"/>
                  </a:cubicBezTo>
                  <a:cubicBezTo>
                    <a:pt x="82" y="1318"/>
                    <a:pt x="82" y="1318"/>
                    <a:pt x="82" y="1318"/>
                  </a:cubicBezTo>
                  <a:cubicBezTo>
                    <a:pt x="82" y="1337"/>
                    <a:pt x="82" y="1337"/>
                    <a:pt x="82" y="1337"/>
                  </a:cubicBezTo>
                  <a:cubicBezTo>
                    <a:pt x="94" y="1354"/>
                    <a:pt x="94" y="1354"/>
                    <a:pt x="94" y="1354"/>
                  </a:cubicBezTo>
                  <a:cubicBezTo>
                    <a:pt x="107" y="1354"/>
                    <a:pt x="107" y="1354"/>
                    <a:pt x="107" y="1354"/>
                  </a:cubicBezTo>
                  <a:cubicBezTo>
                    <a:pt x="94" y="1341"/>
                    <a:pt x="94" y="1341"/>
                    <a:pt x="94" y="1341"/>
                  </a:cubicBezTo>
                  <a:cubicBezTo>
                    <a:pt x="103" y="1332"/>
                    <a:pt x="103" y="1332"/>
                    <a:pt x="103" y="1332"/>
                  </a:cubicBezTo>
                  <a:cubicBezTo>
                    <a:pt x="121" y="1314"/>
                    <a:pt x="121" y="1314"/>
                    <a:pt x="121" y="1314"/>
                  </a:cubicBezTo>
                  <a:cubicBezTo>
                    <a:pt x="145" y="1301"/>
                    <a:pt x="145" y="1301"/>
                    <a:pt x="145" y="1301"/>
                  </a:cubicBezTo>
                  <a:cubicBezTo>
                    <a:pt x="182" y="1295"/>
                    <a:pt x="182" y="1295"/>
                    <a:pt x="182" y="1295"/>
                  </a:cubicBezTo>
                  <a:cubicBezTo>
                    <a:pt x="211" y="1286"/>
                    <a:pt x="211" y="1286"/>
                    <a:pt x="211" y="1286"/>
                  </a:cubicBezTo>
                  <a:cubicBezTo>
                    <a:pt x="218" y="1297"/>
                    <a:pt x="218" y="1297"/>
                    <a:pt x="218" y="1297"/>
                  </a:cubicBezTo>
                  <a:cubicBezTo>
                    <a:pt x="211" y="1304"/>
                    <a:pt x="211" y="1304"/>
                    <a:pt x="211" y="1304"/>
                  </a:cubicBezTo>
                  <a:cubicBezTo>
                    <a:pt x="227" y="1320"/>
                    <a:pt x="227" y="1320"/>
                    <a:pt x="227" y="1320"/>
                  </a:cubicBezTo>
                  <a:cubicBezTo>
                    <a:pt x="257" y="1320"/>
                    <a:pt x="257" y="1320"/>
                    <a:pt x="257" y="1320"/>
                  </a:cubicBezTo>
                  <a:cubicBezTo>
                    <a:pt x="258" y="1312"/>
                    <a:pt x="258" y="1312"/>
                    <a:pt x="258" y="1312"/>
                  </a:cubicBezTo>
                  <a:cubicBezTo>
                    <a:pt x="261" y="1301"/>
                    <a:pt x="261" y="1301"/>
                    <a:pt x="261" y="1301"/>
                  </a:cubicBezTo>
                  <a:cubicBezTo>
                    <a:pt x="273" y="1320"/>
                    <a:pt x="273" y="1320"/>
                    <a:pt x="273" y="1320"/>
                  </a:cubicBezTo>
                  <a:cubicBezTo>
                    <a:pt x="293" y="1312"/>
                    <a:pt x="293" y="1312"/>
                    <a:pt x="293" y="1312"/>
                  </a:cubicBezTo>
                  <a:cubicBezTo>
                    <a:pt x="313" y="1295"/>
                    <a:pt x="313" y="1295"/>
                    <a:pt x="313" y="1295"/>
                  </a:cubicBezTo>
                  <a:cubicBezTo>
                    <a:pt x="313" y="1295"/>
                    <a:pt x="334" y="1291"/>
                    <a:pt x="339" y="1291"/>
                  </a:cubicBezTo>
                  <a:cubicBezTo>
                    <a:pt x="344" y="1291"/>
                    <a:pt x="339" y="1273"/>
                    <a:pt x="339" y="1273"/>
                  </a:cubicBezTo>
                  <a:cubicBezTo>
                    <a:pt x="336" y="1254"/>
                    <a:pt x="336" y="1254"/>
                    <a:pt x="336" y="1254"/>
                  </a:cubicBezTo>
                  <a:cubicBezTo>
                    <a:pt x="322" y="1232"/>
                    <a:pt x="322" y="1232"/>
                    <a:pt x="322" y="1232"/>
                  </a:cubicBezTo>
                  <a:cubicBezTo>
                    <a:pt x="326" y="1210"/>
                    <a:pt x="326" y="1210"/>
                    <a:pt x="326" y="1210"/>
                  </a:cubicBezTo>
                  <a:cubicBezTo>
                    <a:pt x="329" y="1198"/>
                    <a:pt x="329" y="1198"/>
                    <a:pt x="329" y="1198"/>
                  </a:cubicBezTo>
                  <a:cubicBezTo>
                    <a:pt x="340" y="1210"/>
                    <a:pt x="340" y="1210"/>
                    <a:pt x="340" y="1210"/>
                  </a:cubicBezTo>
                  <a:cubicBezTo>
                    <a:pt x="352" y="1200"/>
                    <a:pt x="352" y="1200"/>
                    <a:pt x="352" y="1200"/>
                  </a:cubicBezTo>
                  <a:cubicBezTo>
                    <a:pt x="363" y="1211"/>
                    <a:pt x="363" y="1211"/>
                    <a:pt x="363" y="1211"/>
                  </a:cubicBezTo>
                  <a:cubicBezTo>
                    <a:pt x="378" y="1221"/>
                    <a:pt x="378" y="1221"/>
                    <a:pt x="378" y="1221"/>
                  </a:cubicBezTo>
                  <a:cubicBezTo>
                    <a:pt x="382" y="1210"/>
                    <a:pt x="382" y="1210"/>
                    <a:pt x="382" y="1210"/>
                  </a:cubicBezTo>
                  <a:cubicBezTo>
                    <a:pt x="390" y="1208"/>
                    <a:pt x="390" y="1208"/>
                    <a:pt x="390" y="1208"/>
                  </a:cubicBezTo>
                  <a:cubicBezTo>
                    <a:pt x="397" y="1216"/>
                    <a:pt x="397" y="1216"/>
                    <a:pt x="397" y="1216"/>
                  </a:cubicBezTo>
                  <a:cubicBezTo>
                    <a:pt x="405" y="1211"/>
                    <a:pt x="405" y="1211"/>
                    <a:pt x="405" y="1211"/>
                  </a:cubicBezTo>
                  <a:cubicBezTo>
                    <a:pt x="405" y="1211"/>
                    <a:pt x="404" y="1193"/>
                    <a:pt x="411" y="1193"/>
                  </a:cubicBezTo>
                  <a:cubicBezTo>
                    <a:pt x="419" y="1193"/>
                    <a:pt x="420" y="1183"/>
                    <a:pt x="420" y="1183"/>
                  </a:cubicBezTo>
                  <a:cubicBezTo>
                    <a:pt x="442" y="1200"/>
                    <a:pt x="442" y="1200"/>
                    <a:pt x="442" y="1200"/>
                  </a:cubicBezTo>
                  <a:cubicBezTo>
                    <a:pt x="449" y="1193"/>
                    <a:pt x="449" y="1193"/>
                    <a:pt x="449" y="1193"/>
                  </a:cubicBezTo>
                  <a:cubicBezTo>
                    <a:pt x="472" y="1201"/>
                    <a:pt x="472" y="1201"/>
                    <a:pt x="472" y="1201"/>
                  </a:cubicBezTo>
                  <a:cubicBezTo>
                    <a:pt x="464" y="1225"/>
                    <a:pt x="464" y="1225"/>
                    <a:pt x="464" y="1225"/>
                  </a:cubicBezTo>
                  <a:cubicBezTo>
                    <a:pt x="475" y="1225"/>
                    <a:pt x="475" y="1225"/>
                    <a:pt x="475" y="1225"/>
                  </a:cubicBezTo>
                  <a:cubicBezTo>
                    <a:pt x="486" y="1236"/>
                    <a:pt x="486" y="1236"/>
                    <a:pt x="486" y="1236"/>
                  </a:cubicBezTo>
                  <a:cubicBezTo>
                    <a:pt x="486" y="1254"/>
                    <a:pt x="486" y="1254"/>
                    <a:pt x="486" y="1254"/>
                  </a:cubicBezTo>
                  <a:cubicBezTo>
                    <a:pt x="505" y="1242"/>
                    <a:pt x="505" y="1242"/>
                    <a:pt x="505" y="1242"/>
                  </a:cubicBezTo>
                  <a:cubicBezTo>
                    <a:pt x="514" y="1252"/>
                    <a:pt x="514" y="1252"/>
                    <a:pt x="514" y="1252"/>
                  </a:cubicBezTo>
                  <a:cubicBezTo>
                    <a:pt x="514" y="1273"/>
                    <a:pt x="514" y="1273"/>
                    <a:pt x="514" y="1273"/>
                  </a:cubicBezTo>
                  <a:cubicBezTo>
                    <a:pt x="502" y="1277"/>
                    <a:pt x="502" y="1277"/>
                    <a:pt x="502" y="1277"/>
                  </a:cubicBezTo>
                  <a:cubicBezTo>
                    <a:pt x="494" y="1285"/>
                    <a:pt x="494" y="1285"/>
                    <a:pt x="494" y="1285"/>
                  </a:cubicBezTo>
                  <a:cubicBezTo>
                    <a:pt x="507" y="1298"/>
                    <a:pt x="507" y="1298"/>
                    <a:pt x="507" y="1298"/>
                  </a:cubicBezTo>
                  <a:cubicBezTo>
                    <a:pt x="507" y="1298"/>
                    <a:pt x="518" y="1294"/>
                    <a:pt x="518" y="1289"/>
                  </a:cubicBezTo>
                  <a:cubicBezTo>
                    <a:pt x="518" y="1284"/>
                    <a:pt x="527" y="1297"/>
                    <a:pt x="527" y="1297"/>
                  </a:cubicBezTo>
                  <a:cubicBezTo>
                    <a:pt x="527" y="1313"/>
                    <a:pt x="527" y="1313"/>
                    <a:pt x="527" y="1313"/>
                  </a:cubicBezTo>
                  <a:cubicBezTo>
                    <a:pt x="547" y="1312"/>
                    <a:pt x="547" y="1312"/>
                    <a:pt x="547" y="1312"/>
                  </a:cubicBezTo>
                  <a:cubicBezTo>
                    <a:pt x="565" y="1331"/>
                    <a:pt x="565" y="1331"/>
                    <a:pt x="565" y="1331"/>
                  </a:cubicBezTo>
                  <a:cubicBezTo>
                    <a:pt x="580" y="1341"/>
                    <a:pt x="580" y="1341"/>
                    <a:pt x="580" y="1341"/>
                  </a:cubicBezTo>
                  <a:cubicBezTo>
                    <a:pt x="600" y="1345"/>
                    <a:pt x="600" y="1345"/>
                    <a:pt x="600" y="1345"/>
                  </a:cubicBezTo>
                  <a:cubicBezTo>
                    <a:pt x="609" y="1336"/>
                    <a:pt x="609" y="1336"/>
                    <a:pt x="609" y="1336"/>
                  </a:cubicBezTo>
                  <a:cubicBezTo>
                    <a:pt x="631" y="1348"/>
                    <a:pt x="631" y="1348"/>
                    <a:pt x="631" y="1348"/>
                  </a:cubicBezTo>
                  <a:cubicBezTo>
                    <a:pt x="633" y="1329"/>
                    <a:pt x="633" y="1329"/>
                    <a:pt x="633" y="1329"/>
                  </a:cubicBezTo>
                  <a:cubicBezTo>
                    <a:pt x="623" y="1297"/>
                    <a:pt x="623" y="1297"/>
                    <a:pt x="623" y="1297"/>
                  </a:cubicBezTo>
                  <a:cubicBezTo>
                    <a:pt x="618" y="1283"/>
                    <a:pt x="618" y="1283"/>
                    <a:pt x="618" y="1283"/>
                  </a:cubicBezTo>
                  <a:cubicBezTo>
                    <a:pt x="618" y="1269"/>
                    <a:pt x="618" y="1269"/>
                    <a:pt x="618" y="1269"/>
                  </a:cubicBezTo>
                  <a:cubicBezTo>
                    <a:pt x="605" y="1257"/>
                    <a:pt x="605" y="1257"/>
                    <a:pt x="605" y="1257"/>
                  </a:cubicBezTo>
                  <a:cubicBezTo>
                    <a:pt x="605" y="1240"/>
                    <a:pt x="605" y="1240"/>
                    <a:pt x="605" y="1240"/>
                  </a:cubicBezTo>
                  <a:cubicBezTo>
                    <a:pt x="629" y="1242"/>
                    <a:pt x="629" y="1242"/>
                    <a:pt x="629" y="1242"/>
                  </a:cubicBezTo>
                  <a:cubicBezTo>
                    <a:pt x="643" y="1256"/>
                    <a:pt x="643" y="1256"/>
                    <a:pt x="643" y="1256"/>
                  </a:cubicBezTo>
                  <a:cubicBezTo>
                    <a:pt x="664" y="1250"/>
                    <a:pt x="664" y="1250"/>
                    <a:pt x="664" y="1250"/>
                  </a:cubicBezTo>
                  <a:cubicBezTo>
                    <a:pt x="688" y="1250"/>
                    <a:pt x="688" y="1250"/>
                    <a:pt x="688" y="1250"/>
                  </a:cubicBezTo>
                  <a:cubicBezTo>
                    <a:pt x="683" y="1225"/>
                    <a:pt x="683" y="1225"/>
                    <a:pt x="683" y="1225"/>
                  </a:cubicBezTo>
                  <a:cubicBezTo>
                    <a:pt x="697" y="1200"/>
                    <a:pt x="697" y="1200"/>
                    <a:pt x="697" y="1200"/>
                  </a:cubicBezTo>
                  <a:cubicBezTo>
                    <a:pt x="722" y="1194"/>
                    <a:pt x="722" y="1194"/>
                    <a:pt x="722" y="1194"/>
                  </a:cubicBezTo>
                  <a:cubicBezTo>
                    <a:pt x="740" y="1193"/>
                    <a:pt x="740" y="1193"/>
                    <a:pt x="740" y="1193"/>
                  </a:cubicBezTo>
                  <a:cubicBezTo>
                    <a:pt x="762" y="1199"/>
                    <a:pt x="762" y="1199"/>
                    <a:pt x="762" y="1199"/>
                  </a:cubicBezTo>
                  <a:cubicBezTo>
                    <a:pt x="762" y="1184"/>
                    <a:pt x="762" y="1184"/>
                    <a:pt x="762" y="1184"/>
                  </a:cubicBezTo>
                  <a:cubicBezTo>
                    <a:pt x="739" y="1174"/>
                    <a:pt x="739" y="1174"/>
                    <a:pt x="739" y="1174"/>
                  </a:cubicBezTo>
                  <a:cubicBezTo>
                    <a:pt x="747" y="1166"/>
                    <a:pt x="747" y="1166"/>
                    <a:pt x="747" y="1166"/>
                  </a:cubicBezTo>
                  <a:cubicBezTo>
                    <a:pt x="758" y="1154"/>
                    <a:pt x="758" y="1154"/>
                    <a:pt x="758" y="1154"/>
                  </a:cubicBezTo>
                  <a:cubicBezTo>
                    <a:pt x="776" y="1155"/>
                    <a:pt x="776" y="1155"/>
                    <a:pt x="776" y="1155"/>
                  </a:cubicBezTo>
                  <a:cubicBezTo>
                    <a:pt x="791" y="1141"/>
                    <a:pt x="791" y="1141"/>
                    <a:pt x="791" y="1141"/>
                  </a:cubicBezTo>
                  <a:cubicBezTo>
                    <a:pt x="784" y="1137"/>
                    <a:pt x="784" y="1137"/>
                    <a:pt x="784" y="1137"/>
                  </a:cubicBezTo>
                  <a:cubicBezTo>
                    <a:pt x="769" y="1123"/>
                    <a:pt x="769" y="1123"/>
                    <a:pt x="769" y="1123"/>
                  </a:cubicBezTo>
                  <a:cubicBezTo>
                    <a:pt x="753" y="1114"/>
                    <a:pt x="753" y="1114"/>
                    <a:pt x="753" y="1114"/>
                  </a:cubicBezTo>
                  <a:cubicBezTo>
                    <a:pt x="753" y="1093"/>
                    <a:pt x="753" y="1093"/>
                    <a:pt x="753" y="1093"/>
                  </a:cubicBezTo>
                  <a:cubicBezTo>
                    <a:pt x="746" y="1087"/>
                    <a:pt x="746" y="1087"/>
                    <a:pt x="746" y="1087"/>
                  </a:cubicBezTo>
                  <a:cubicBezTo>
                    <a:pt x="736" y="1112"/>
                    <a:pt x="736" y="1112"/>
                    <a:pt x="736" y="1112"/>
                  </a:cubicBezTo>
                  <a:cubicBezTo>
                    <a:pt x="725" y="1104"/>
                    <a:pt x="725" y="1104"/>
                    <a:pt x="725" y="1104"/>
                  </a:cubicBezTo>
                  <a:cubicBezTo>
                    <a:pt x="725" y="1084"/>
                    <a:pt x="725" y="1084"/>
                    <a:pt x="725" y="1084"/>
                  </a:cubicBezTo>
                  <a:cubicBezTo>
                    <a:pt x="746" y="1065"/>
                    <a:pt x="746" y="1065"/>
                    <a:pt x="746" y="1065"/>
                  </a:cubicBezTo>
                  <a:cubicBezTo>
                    <a:pt x="743" y="1051"/>
                    <a:pt x="743" y="1051"/>
                    <a:pt x="743" y="1051"/>
                  </a:cubicBezTo>
                  <a:cubicBezTo>
                    <a:pt x="723" y="1039"/>
                    <a:pt x="723" y="1039"/>
                    <a:pt x="723" y="1039"/>
                  </a:cubicBezTo>
                  <a:cubicBezTo>
                    <a:pt x="735" y="1026"/>
                    <a:pt x="735" y="1026"/>
                    <a:pt x="735" y="1026"/>
                  </a:cubicBezTo>
                  <a:cubicBezTo>
                    <a:pt x="754" y="1026"/>
                    <a:pt x="754" y="1026"/>
                    <a:pt x="754" y="1026"/>
                  </a:cubicBezTo>
                  <a:cubicBezTo>
                    <a:pt x="781" y="1012"/>
                    <a:pt x="781" y="1012"/>
                    <a:pt x="781" y="1012"/>
                  </a:cubicBezTo>
                  <a:cubicBezTo>
                    <a:pt x="789" y="990"/>
                    <a:pt x="789" y="990"/>
                    <a:pt x="789" y="990"/>
                  </a:cubicBezTo>
                  <a:cubicBezTo>
                    <a:pt x="824" y="977"/>
                    <a:pt x="824" y="977"/>
                    <a:pt x="824" y="977"/>
                  </a:cubicBezTo>
                  <a:cubicBezTo>
                    <a:pt x="852" y="964"/>
                    <a:pt x="852" y="964"/>
                    <a:pt x="852" y="964"/>
                  </a:cubicBezTo>
                  <a:cubicBezTo>
                    <a:pt x="852" y="964"/>
                    <a:pt x="856" y="968"/>
                    <a:pt x="856" y="974"/>
                  </a:cubicBezTo>
                  <a:cubicBezTo>
                    <a:pt x="856" y="980"/>
                    <a:pt x="838" y="986"/>
                    <a:pt x="838" y="986"/>
                  </a:cubicBezTo>
                  <a:cubicBezTo>
                    <a:pt x="831" y="1012"/>
                    <a:pt x="831" y="1012"/>
                    <a:pt x="831" y="1012"/>
                  </a:cubicBezTo>
                  <a:cubicBezTo>
                    <a:pt x="848" y="1005"/>
                    <a:pt x="848" y="1005"/>
                    <a:pt x="848" y="1005"/>
                  </a:cubicBezTo>
                  <a:cubicBezTo>
                    <a:pt x="862" y="990"/>
                    <a:pt x="862" y="990"/>
                    <a:pt x="862" y="990"/>
                  </a:cubicBezTo>
                  <a:cubicBezTo>
                    <a:pt x="880" y="996"/>
                    <a:pt x="880" y="996"/>
                    <a:pt x="880" y="996"/>
                  </a:cubicBezTo>
                  <a:cubicBezTo>
                    <a:pt x="876" y="1034"/>
                    <a:pt x="876" y="1034"/>
                    <a:pt x="876" y="1034"/>
                  </a:cubicBezTo>
                  <a:cubicBezTo>
                    <a:pt x="892" y="1018"/>
                    <a:pt x="892" y="1018"/>
                    <a:pt x="892" y="1018"/>
                  </a:cubicBezTo>
                  <a:cubicBezTo>
                    <a:pt x="892" y="1000"/>
                    <a:pt x="892" y="1000"/>
                    <a:pt x="892" y="1000"/>
                  </a:cubicBezTo>
                  <a:cubicBezTo>
                    <a:pt x="886" y="969"/>
                    <a:pt x="886" y="969"/>
                    <a:pt x="886" y="969"/>
                  </a:cubicBezTo>
                  <a:cubicBezTo>
                    <a:pt x="890" y="955"/>
                    <a:pt x="890" y="955"/>
                    <a:pt x="890" y="955"/>
                  </a:cubicBezTo>
                  <a:cubicBezTo>
                    <a:pt x="899" y="931"/>
                    <a:pt x="899" y="931"/>
                    <a:pt x="899" y="931"/>
                  </a:cubicBezTo>
                  <a:cubicBezTo>
                    <a:pt x="919" y="922"/>
                    <a:pt x="919" y="922"/>
                    <a:pt x="919" y="922"/>
                  </a:cubicBezTo>
                  <a:cubicBezTo>
                    <a:pt x="948" y="909"/>
                    <a:pt x="948" y="909"/>
                    <a:pt x="948" y="909"/>
                  </a:cubicBezTo>
                  <a:cubicBezTo>
                    <a:pt x="965" y="922"/>
                    <a:pt x="965" y="922"/>
                    <a:pt x="965" y="922"/>
                  </a:cubicBezTo>
                  <a:cubicBezTo>
                    <a:pt x="965" y="922"/>
                    <a:pt x="957" y="933"/>
                    <a:pt x="951" y="939"/>
                  </a:cubicBezTo>
                  <a:cubicBezTo>
                    <a:pt x="945" y="945"/>
                    <a:pt x="958" y="950"/>
                    <a:pt x="958" y="950"/>
                  </a:cubicBezTo>
                  <a:cubicBezTo>
                    <a:pt x="979" y="950"/>
                    <a:pt x="979" y="950"/>
                    <a:pt x="979" y="950"/>
                  </a:cubicBezTo>
                  <a:cubicBezTo>
                    <a:pt x="992" y="934"/>
                    <a:pt x="992" y="934"/>
                    <a:pt x="992" y="934"/>
                  </a:cubicBezTo>
                  <a:cubicBezTo>
                    <a:pt x="992" y="934"/>
                    <a:pt x="1008" y="951"/>
                    <a:pt x="1011" y="954"/>
                  </a:cubicBezTo>
                  <a:cubicBezTo>
                    <a:pt x="1014" y="956"/>
                    <a:pt x="1008" y="931"/>
                    <a:pt x="1008" y="931"/>
                  </a:cubicBezTo>
                  <a:cubicBezTo>
                    <a:pt x="1034" y="917"/>
                    <a:pt x="1034" y="917"/>
                    <a:pt x="1034" y="917"/>
                  </a:cubicBezTo>
                  <a:cubicBezTo>
                    <a:pt x="1052" y="926"/>
                    <a:pt x="1052" y="926"/>
                    <a:pt x="1052" y="926"/>
                  </a:cubicBezTo>
                  <a:cubicBezTo>
                    <a:pt x="1073" y="925"/>
                    <a:pt x="1073" y="925"/>
                    <a:pt x="1073" y="925"/>
                  </a:cubicBezTo>
                  <a:cubicBezTo>
                    <a:pt x="1091" y="907"/>
                    <a:pt x="1091" y="907"/>
                    <a:pt x="1091" y="907"/>
                  </a:cubicBezTo>
                  <a:cubicBezTo>
                    <a:pt x="1110" y="883"/>
                    <a:pt x="1110" y="883"/>
                    <a:pt x="1110" y="883"/>
                  </a:cubicBezTo>
                  <a:cubicBezTo>
                    <a:pt x="1110" y="855"/>
                    <a:pt x="1110" y="855"/>
                    <a:pt x="1110" y="855"/>
                  </a:cubicBezTo>
                  <a:cubicBezTo>
                    <a:pt x="1135" y="819"/>
                    <a:pt x="1135" y="819"/>
                    <a:pt x="1135" y="819"/>
                  </a:cubicBezTo>
                  <a:cubicBezTo>
                    <a:pt x="1155" y="799"/>
                    <a:pt x="1155" y="799"/>
                    <a:pt x="1155" y="799"/>
                  </a:cubicBezTo>
                  <a:cubicBezTo>
                    <a:pt x="1173" y="777"/>
                    <a:pt x="1173" y="777"/>
                    <a:pt x="1173" y="777"/>
                  </a:cubicBezTo>
                  <a:cubicBezTo>
                    <a:pt x="1205" y="772"/>
                    <a:pt x="1205" y="772"/>
                    <a:pt x="1205" y="772"/>
                  </a:cubicBezTo>
                  <a:cubicBezTo>
                    <a:pt x="1232" y="770"/>
                    <a:pt x="1232" y="770"/>
                    <a:pt x="1232" y="770"/>
                  </a:cubicBezTo>
                  <a:cubicBezTo>
                    <a:pt x="1245" y="783"/>
                    <a:pt x="1245" y="783"/>
                    <a:pt x="1245" y="783"/>
                  </a:cubicBezTo>
                  <a:cubicBezTo>
                    <a:pt x="1272" y="811"/>
                    <a:pt x="1272" y="811"/>
                    <a:pt x="1272" y="811"/>
                  </a:cubicBezTo>
                  <a:cubicBezTo>
                    <a:pt x="1296" y="800"/>
                    <a:pt x="1296" y="800"/>
                    <a:pt x="1296" y="800"/>
                  </a:cubicBezTo>
                  <a:cubicBezTo>
                    <a:pt x="1313" y="786"/>
                    <a:pt x="1313" y="786"/>
                    <a:pt x="1313" y="786"/>
                  </a:cubicBezTo>
                  <a:cubicBezTo>
                    <a:pt x="1332" y="786"/>
                    <a:pt x="1332" y="786"/>
                    <a:pt x="1332" y="786"/>
                  </a:cubicBezTo>
                  <a:cubicBezTo>
                    <a:pt x="1323" y="777"/>
                    <a:pt x="1323" y="777"/>
                    <a:pt x="1323" y="777"/>
                  </a:cubicBezTo>
                  <a:cubicBezTo>
                    <a:pt x="1323" y="763"/>
                    <a:pt x="1323" y="763"/>
                    <a:pt x="1323" y="763"/>
                  </a:cubicBezTo>
                  <a:cubicBezTo>
                    <a:pt x="1341" y="745"/>
                    <a:pt x="1341" y="745"/>
                    <a:pt x="1341" y="745"/>
                  </a:cubicBezTo>
                  <a:cubicBezTo>
                    <a:pt x="1341" y="713"/>
                    <a:pt x="1341" y="713"/>
                    <a:pt x="1341" y="713"/>
                  </a:cubicBezTo>
                  <a:cubicBezTo>
                    <a:pt x="1350" y="696"/>
                    <a:pt x="1350" y="696"/>
                    <a:pt x="1350" y="696"/>
                  </a:cubicBezTo>
                  <a:cubicBezTo>
                    <a:pt x="1364" y="696"/>
                    <a:pt x="1364" y="696"/>
                    <a:pt x="1364" y="696"/>
                  </a:cubicBezTo>
                  <a:cubicBezTo>
                    <a:pt x="1377" y="684"/>
                    <a:pt x="1377" y="684"/>
                    <a:pt x="1377" y="684"/>
                  </a:cubicBezTo>
                  <a:cubicBezTo>
                    <a:pt x="1377" y="665"/>
                    <a:pt x="1377" y="665"/>
                    <a:pt x="1377" y="665"/>
                  </a:cubicBezTo>
                  <a:cubicBezTo>
                    <a:pt x="1401" y="647"/>
                    <a:pt x="1401" y="647"/>
                    <a:pt x="1401" y="647"/>
                  </a:cubicBezTo>
                  <a:cubicBezTo>
                    <a:pt x="1407" y="624"/>
                    <a:pt x="1407" y="624"/>
                    <a:pt x="1407" y="624"/>
                  </a:cubicBezTo>
                  <a:cubicBezTo>
                    <a:pt x="1397" y="614"/>
                    <a:pt x="1397" y="614"/>
                    <a:pt x="1397" y="614"/>
                  </a:cubicBezTo>
                  <a:cubicBezTo>
                    <a:pt x="1401" y="603"/>
                    <a:pt x="1401" y="603"/>
                    <a:pt x="1401" y="603"/>
                  </a:cubicBezTo>
                  <a:cubicBezTo>
                    <a:pt x="1388" y="583"/>
                    <a:pt x="1388" y="583"/>
                    <a:pt x="1388" y="583"/>
                  </a:cubicBezTo>
                  <a:cubicBezTo>
                    <a:pt x="1398" y="564"/>
                    <a:pt x="1398" y="564"/>
                    <a:pt x="1398" y="564"/>
                  </a:cubicBezTo>
                  <a:cubicBezTo>
                    <a:pt x="1408" y="554"/>
                    <a:pt x="1408" y="554"/>
                    <a:pt x="1408" y="554"/>
                  </a:cubicBezTo>
                  <a:cubicBezTo>
                    <a:pt x="1427" y="572"/>
                    <a:pt x="1427" y="572"/>
                    <a:pt x="1427" y="572"/>
                  </a:cubicBezTo>
                  <a:cubicBezTo>
                    <a:pt x="1413" y="586"/>
                    <a:pt x="1413" y="586"/>
                    <a:pt x="1413" y="586"/>
                  </a:cubicBezTo>
                  <a:cubicBezTo>
                    <a:pt x="1427" y="601"/>
                    <a:pt x="1427" y="601"/>
                    <a:pt x="1427" y="601"/>
                  </a:cubicBezTo>
                  <a:cubicBezTo>
                    <a:pt x="1450" y="601"/>
                    <a:pt x="1450" y="601"/>
                    <a:pt x="1450" y="601"/>
                  </a:cubicBezTo>
                  <a:cubicBezTo>
                    <a:pt x="1465" y="595"/>
                    <a:pt x="1465" y="595"/>
                    <a:pt x="1465" y="595"/>
                  </a:cubicBezTo>
                  <a:cubicBezTo>
                    <a:pt x="1486" y="585"/>
                    <a:pt x="1486" y="585"/>
                    <a:pt x="1486" y="585"/>
                  </a:cubicBezTo>
                  <a:cubicBezTo>
                    <a:pt x="1506" y="581"/>
                    <a:pt x="1506" y="581"/>
                    <a:pt x="1506" y="581"/>
                  </a:cubicBezTo>
                  <a:cubicBezTo>
                    <a:pt x="1510" y="565"/>
                    <a:pt x="1510" y="565"/>
                    <a:pt x="1510" y="565"/>
                  </a:cubicBezTo>
                  <a:cubicBezTo>
                    <a:pt x="1505" y="550"/>
                    <a:pt x="1505" y="550"/>
                    <a:pt x="1505" y="550"/>
                  </a:cubicBezTo>
                  <a:cubicBezTo>
                    <a:pt x="1494" y="548"/>
                    <a:pt x="1494" y="548"/>
                    <a:pt x="1494" y="548"/>
                  </a:cubicBezTo>
                  <a:cubicBezTo>
                    <a:pt x="1461" y="533"/>
                    <a:pt x="1461" y="533"/>
                    <a:pt x="1461" y="533"/>
                  </a:cubicBezTo>
                  <a:cubicBezTo>
                    <a:pt x="1437" y="537"/>
                    <a:pt x="1437" y="537"/>
                    <a:pt x="1437" y="537"/>
                  </a:cubicBezTo>
                  <a:cubicBezTo>
                    <a:pt x="1431" y="524"/>
                    <a:pt x="1431" y="524"/>
                    <a:pt x="1431" y="524"/>
                  </a:cubicBezTo>
                  <a:cubicBezTo>
                    <a:pt x="1412" y="524"/>
                    <a:pt x="1412" y="524"/>
                    <a:pt x="1412" y="524"/>
                  </a:cubicBezTo>
                  <a:cubicBezTo>
                    <a:pt x="1412" y="513"/>
                    <a:pt x="1412" y="513"/>
                    <a:pt x="1412" y="513"/>
                  </a:cubicBezTo>
                  <a:cubicBezTo>
                    <a:pt x="1417" y="495"/>
                    <a:pt x="1417" y="495"/>
                    <a:pt x="1417" y="495"/>
                  </a:cubicBezTo>
                  <a:cubicBezTo>
                    <a:pt x="1434" y="486"/>
                    <a:pt x="1434" y="486"/>
                    <a:pt x="1434" y="486"/>
                  </a:cubicBezTo>
                  <a:cubicBezTo>
                    <a:pt x="1436" y="466"/>
                    <a:pt x="1436" y="466"/>
                    <a:pt x="1436" y="466"/>
                  </a:cubicBezTo>
                  <a:cubicBezTo>
                    <a:pt x="1451" y="457"/>
                    <a:pt x="1451" y="457"/>
                    <a:pt x="1451" y="457"/>
                  </a:cubicBezTo>
                  <a:cubicBezTo>
                    <a:pt x="1465" y="457"/>
                    <a:pt x="1465" y="457"/>
                    <a:pt x="1465" y="457"/>
                  </a:cubicBezTo>
                  <a:cubicBezTo>
                    <a:pt x="1459" y="440"/>
                    <a:pt x="1459" y="440"/>
                    <a:pt x="1459" y="440"/>
                  </a:cubicBezTo>
                  <a:cubicBezTo>
                    <a:pt x="1465" y="423"/>
                    <a:pt x="1465" y="423"/>
                    <a:pt x="1465" y="423"/>
                  </a:cubicBezTo>
                  <a:cubicBezTo>
                    <a:pt x="1481" y="399"/>
                    <a:pt x="1481" y="399"/>
                    <a:pt x="1481" y="399"/>
                  </a:cubicBezTo>
                  <a:cubicBezTo>
                    <a:pt x="1489" y="371"/>
                    <a:pt x="1489" y="371"/>
                    <a:pt x="1489" y="371"/>
                  </a:cubicBezTo>
                  <a:cubicBezTo>
                    <a:pt x="1519" y="342"/>
                    <a:pt x="1519" y="342"/>
                    <a:pt x="1519" y="342"/>
                  </a:cubicBezTo>
                  <a:cubicBezTo>
                    <a:pt x="1551" y="310"/>
                    <a:pt x="1551" y="310"/>
                    <a:pt x="1551" y="310"/>
                  </a:cubicBezTo>
                  <a:cubicBezTo>
                    <a:pt x="1566" y="295"/>
                    <a:pt x="1566" y="295"/>
                    <a:pt x="1566" y="295"/>
                  </a:cubicBezTo>
                  <a:cubicBezTo>
                    <a:pt x="1595" y="282"/>
                    <a:pt x="1595" y="282"/>
                    <a:pt x="1595" y="282"/>
                  </a:cubicBezTo>
                  <a:cubicBezTo>
                    <a:pt x="1616" y="270"/>
                    <a:pt x="1616" y="270"/>
                    <a:pt x="1616" y="270"/>
                  </a:cubicBezTo>
                  <a:cubicBezTo>
                    <a:pt x="1636" y="251"/>
                    <a:pt x="1636" y="251"/>
                    <a:pt x="1636" y="251"/>
                  </a:cubicBezTo>
                  <a:cubicBezTo>
                    <a:pt x="1655" y="231"/>
                    <a:pt x="1655" y="231"/>
                    <a:pt x="1655" y="231"/>
                  </a:cubicBezTo>
                  <a:cubicBezTo>
                    <a:pt x="1679" y="221"/>
                    <a:pt x="1679" y="221"/>
                    <a:pt x="1679" y="221"/>
                  </a:cubicBezTo>
                  <a:cubicBezTo>
                    <a:pt x="1697" y="196"/>
                    <a:pt x="1697" y="196"/>
                    <a:pt x="1697" y="196"/>
                  </a:cubicBezTo>
                  <a:cubicBezTo>
                    <a:pt x="1730" y="186"/>
                    <a:pt x="1730" y="186"/>
                    <a:pt x="1730" y="186"/>
                  </a:cubicBezTo>
                  <a:cubicBezTo>
                    <a:pt x="1747" y="168"/>
                    <a:pt x="1747" y="168"/>
                    <a:pt x="1747" y="168"/>
                  </a:cubicBezTo>
                  <a:cubicBezTo>
                    <a:pt x="1768" y="158"/>
                    <a:pt x="1768" y="158"/>
                    <a:pt x="1768" y="158"/>
                  </a:cubicBezTo>
                  <a:cubicBezTo>
                    <a:pt x="1782" y="151"/>
                    <a:pt x="1782" y="151"/>
                    <a:pt x="1782" y="151"/>
                  </a:cubicBezTo>
                  <a:cubicBezTo>
                    <a:pt x="1797" y="166"/>
                    <a:pt x="1797" y="166"/>
                    <a:pt x="1797" y="166"/>
                  </a:cubicBezTo>
                  <a:cubicBezTo>
                    <a:pt x="1820" y="159"/>
                    <a:pt x="1820" y="159"/>
                    <a:pt x="1820" y="159"/>
                  </a:cubicBezTo>
                  <a:cubicBezTo>
                    <a:pt x="1839" y="174"/>
                    <a:pt x="1839" y="174"/>
                    <a:pt x="1839" y="174"/>
                  </a:cubicBezTo>
                  <a:cubicBezTo>
                    <a:pt x="1852" y="161"/>
                    <a:pt x="1852" y="161"/>
                    <a:pt x="1852" y="161"/>
                  </a:cubicBezTo>
                  <a:cubicBezTo>
                    <a:pt x="1876" y="149"/>
                    <a:pt x="1876" y="149"/>
                    <a:pt x="1876" y="149"/>
                  </a:cubicBezTo>
                  <a:cubicBezTo>
                    <a:pt x="1876" y="137"/>
                    <a:pt x="1876" y="137"/>
                    <a:pt x="1876" y="137"/>
                  </a:cubicBezTo>
                  <a:cubicBezTo>
                    <a:pt x="1852" y="142"/>
                    <a:pt x="1852" y="142"/>
                    <a:pt x="1852" y="142"/>
                  </a:cubicBezTo>
                  <a:cubicBezTo>
                    <a:pt x="1825" y="140"/>
                    <a:pt x="1825" y="140"/>
                    <a:pt x="1825" y="140"/>
                  </a:cubicBezTo>
                  <a:cubicBezTo>
                    <a:pt x="1808" y="135"/>
                    <a:pt x="1808" y="135"/>
                    <a:pt x="1808" y="135"/>
                  </a:cubicBezTo>
                  <a:cubicBezTo>
                    <a:pt x="1814" y="118"/>
                    <a:pt x="1814" y="118"/>
                    <a:pt x="1814" y="118"/>
                  </a:cubicBezTo>
                  <a:cubicBezTo>
                    <a:pt x="1832" y="105"/>
                    <a:pt x="1832" y="105"/>
                    <a:pt x="1832" y="105"/>
                  </a:cubicBezTo>
                  <a:cubicBezTo>
                    <a:pt x="1817" y="101"/>
                    <a:pt x="1817" y="101"/>
                    <a:pt x="1817" y="101"/>
                  </a:cubicBezTo>
                  <a:cubicBezTo>
                    <a:pt x="1817" y="93"/>
                    <a:pt x="1817" y="93"/>
                    <a:pt x="1817" y="93"/>
                  </a:cubicBezTo>
                  <a:cubicBezTo>
                    <a:pt x="1827" y="94"/>
                    <a:pt x="1827" y="94"/>
                    <a:pt x="1827" y="94"/>
                  </a:cubicBezTo>
                  <a:cubicBezTo>
                    <a:pt x="1829" y="76"/>
                    <a:pt x="1829" y="76"/>
                    <a:pt x="1829" y="76"/>
                  </a:cubicBezTo>
                  <a:cubicBezTo>
                    <a:pt x="1839" y="63"/>
                    <a:pt x="1839" y="63"/>
                    <a:pt x="1839" y="63"/>
                  </a:cubicBezTo>
                  <a:cubicBezTo>
                    <a:pt x="1852" y="49"/>
                    <a:pt x="1852" y="49"/>
                    <a:pt x="1852" y="49"/>
                  </a:cubicBezTo>
                  <a:cubicBezTo>
                    <a:pt x="1876" y="40"/>
                    <a:pt x="1876" y="40"/>
                    <a:pt x="1876" y="40"/>
                  </a:cubicBezTo>
                  <a:cubicBezTo>
                    <a:pt x="1882" y="40"/>
                    <a:pt x="1882" y="40"/>
                    <a:pt x="1882" y="40"/>
                  </a:cubicBezTo>
                  <a:cubicBezTo>
                    <a:pt x="1900" y="16"/>
                    <a:pt x="1900" y="16"/>
                    <a:pt x="1900" y="16"/>
                  </a:cubicBezTo>
                  <a:cubicBezTo>
                    <a:pt x="1900" y="16"/>
                    <a:pt x="1916" y="11"/>
                    <a:pt x="1922" y="6"/>
                  </a:cubicBezTo>
                  <a:cubicBezTo>
                    <a:pt x="1928" y="0"/>
                    <a:pt x="1922" y="22"/>
                    <a:pt x="1922" y="22"/>
                  </a:cubicBezTo>
                  <a:cubicBezTo>
                    <a:pt x="1935" y="33"/>
                    <a:pt x="1935" y="33"/>
                    <a:pt x="1935" y="33"/>
                  </a:cubicBezTo>
                  <a:cubicBezTo>
                    <a:pt x="1944" y="42"/>
                    <a:pt x="1944" y="42"/>
                    <a:pt x="1944" y="42"/>
                  </a:cubicBezTo>
                  <a:cubicBezTo>
                    <a:pt x="1934" y="65"/>
                    <a:pt x="1934" y="65"/>
                    <a:pt x="1934" y="65"/>
                  </a:cubicBezTo>
                  <a:cubicBezTo>
                    <a:pt x="1934" y="65"/>
                    <a:pt x="1948" y="65"/>
                    <a:pt x="1954" y="59"/>
                  </a:cubicBezTo>
                  <a:cubicBezTo>
                    <a:pt x="1960" y="53"/>
                    <a:pt x="1954" y="70"/>
                    <a:pt x="1954" y="70"/>
                  </a:cubicBezTo>
                  <a:cubicBezTo>
                    <a:pt x="1954" y="91"/>
                    <a:pt x="1954" y="91"/>
                    <a:pt x="1954" y="91"/>
                  </a:cubicBezTo>
                  <a:cubicBezTo>
                    <a:pt x="1932" y="105"/>
                    <a:pt x="1932" y="105"/>
                    <a:pt x="1932" y="105"/>
                  </a:cubicBezTo>
                  <a:cubicBezTo>
                    <a:pt x="1949" y="108"/>
                    <a:pt x="1949" y="108"/>
                    <a:pt x="1949" y="108"/>
                  </a:cubicBezTo>
                  <a:cubicBezTo>
                    <a:pt x="1960" y="97"/>
                    <a:pt x="1960" y="97"/>
                    <a:pt x="1960" y="97"/>
                  </a:cubicBezTo>
                  <a:cubicBezTo>
                    <a:pt x="1982" y="106"/>
                    <a:pt x="1982" y="106"/>
                    <a:pt x="1982" y="106"/>
                  </a:cubicBezTo>
                  <a:cubicBezTo>
                    <a:pt x="1982" y="96"/>
                    <a:pt x="1982" y="96"/>
                    <a:pt x="1982" y="96"/>
                  </a:cubicBezTo>
                  <a:cubicBezTo>
                    <a:pt x="2000" y="114"/>
                    <a:pt x="2000" y="114"/>
                    <a:pt x="2000" y="114"/>
                  </a:cubicBezTo>
                  <a:cubicBezTo>
                    <a:pt x="2013" y="133"/>
                    <a:pt x="2013" y="133"/>
                    <a:pt x="2013" y="133"/>
                  </a:cubicBezTo>
                  <a:cubicBezTo>
                    <a:pt x="2023" y="130"/>
                    <a:pt x="2023" y="130"/>
                    <a:pt x="2023" y="130"/>
                  </a:cubicBezTo>
                  <a:cubicBezTo>
                    <a:pt x="2034" y="117"/>
                    <a:pt x="2034" y="117"/>
                    <a:pt x="2034" y="117"/>
                  </a:cubicBezTo>
                  <a:cubicBezTo>
                    <a:pt x="2034" y="129"/>
                    <a:pt x="2034" y="129"/>
                    <a:pt x="2034" y="129"/>
                  </a:cubicBezTo>
                  <a:cubicBezTo>
                    <a:pt x="2041" y="145"/>
                    <a:pt x="2041" y="145"/>
                    <a:pt x="2041" y="145"/>
                  </a:cubicBezTo>
                  <a:cubicBezTo>
                    <a:pt x="2021" y="145"/>
                    <a:pt x="2021" y="145"/>
                    <a:pt x="2021" y="145"/>
                  </a:cubicBezTo>
                  <a:cubicBezTo>
                    <a:pt x="2021" y="153"/>
                    <a:pt x="2021" y="153"/>
                    <a:pt x="2021" y="153"/>
                  </a:cubicBezTo>
                  <a:cubicBezTo>
                    <a:pt x="2037" y="157"/>
                    <a:pt x="2037" y="157"/>
                    <a:pt x="2037" y="157"/>
                  </a:cubicBezTo>
                  <a:cubicBezTo>
                    <a:pt x="2028" y="182"/>
                    <a:pt x="2028" y="182"/>
                    <a:pt x="2028" y="182"/>
                  </a:cubicBezTo>
                  <a:cubicBezTo>
                    <a:pt x="2006" y="184"/>
                    <a:pt x="2006" y="184"/>
                    <a:pt x="2006" y="184"/>
                  </a:cubicBezTo>
                  <a:cubicBezTo>
                    <a:pt x="1986" y="207"/>
                    <a:pt x="1986" y="207"/>
                    <a:pt x="1986" y="207"/>
                  </a:cubicBezTo>
                  <a:cubicBezTo>
                    <a:pt x="1975" y="230"/>
                    <a:pt x="1975" y="230"/>
                    <a:pt x="1975" y="230"/>
                  </a:cubicBezTo>
                  <a:cubicBezTo>
                    <a:pt x="1955" y="237"/>
                    <a:pt x="1955" y="237"/>
                    <a:pt x="1955" y="237"/>
                  </a:cubicBezTo>
                  <a:cubicBezTo>
                    <a:pt x="1940" y="231"/>
                    <a:pt x="1940" y="231"/>
                    <a:pt x="1940" y="231"/>
                  </a:cubicBezTo>
                  <a:cubicBezTo>
                    <a:pt x="1922" y="231"/>
                    <a:pt x="1922" y="231"/>
                    <a:pt x="1922" y="231"/>
                  </a:cubicBezTo>
                  <a:cubicBezTo>
                    <a:pt x="1906" y="255"/>
                    <a:pt x="1906" y="255"/>
                    <a:pt x="1906" y="255"/>
                  </a:cubicBezTo>
                  <a:cubicBezTo>
                    <a:pt x="1913" y="269"/>
                    <a:pt x="1913" y="269"/>
                    <a:pt x="1913" y="269"/>
                  </a:cubicBezTo>
                  <a:cubicBezTo>
                    <a:pt x="1913" y="294"/>
                    <a:pt x="1913" y="294"/>
                    <a:pt x="1913" y="294"/>
                  </a:cubicBezTo>
                  <a:cubicBezTo>
                    <a:pt x="1897" y="310"/>
                    <a:pt x="1897" y="310"/>
                    <a:pt x="1897" y="310"/>
                  </a:cubicBezTo>
                  <a:cubicBezTo>
                    <a:pt x="1884" y="300"/>
                    <a:pt x="1884" y="300"/>
                    <a:pt x="1884" y="300"/>
                  </a:cubicBezTo>
                  <a:cubicBezTo>
                    <a:pt x="1872" y="310"/>
                    <a:pt x="1872" y="310"/>
                    <a:pt x="1872" y="310"/>
                  </a:cubicBezTo>
                  <a:cubicBezTo>
                    <a:pt x="1853" y="310"/>
                    <a:pt x="1853" y="310"/>
                    <a:pt x="1853" y="310"/>
                  </a:cubicBezTo>
                  <a:cubicBezTo>
                    <a:pt x="1843" y="301"/>
                    <a:pt x="1843" y="301"/>
                    <a:pt x="1843" y="301"/>
                  </a:cubicBezTo>
                  <a:cubicBezTo>
                    <a:pt x="1833" y="296"/>
                    <a:pt x="1833" y="296"/>
                    <a:pt x="1833" y="296"/>
                  </a:cubicBezTo>
                  <a:cubicBezTo>
                    <a:pt x="1832" y="305"/>
                    <a:pt x="1832" y="305"/>
                    <a:pt x="1832" y="305"/>
                  </a:cubicBezTo>
                  <a:cubicBezTo>
                    <a:pt x="1839" y="312"/>
                    <a:pt x="1839" y="312"/>
                    <a:pt x="1839" y="312"/>
                  </a:cubicBezTo>
                  <a:cubicBezTo>
                    <a:pt x="1830" y="316"/>
                    <a:pt x="1830" y="316"/>
                    <a:pt x="1830" y="316"/>
                  </a:cubicBezTo>
                  <a:cubicBezTo>
                    <a:pt x="1824" y="322"/>
                    <a:pt x="1824" y="322"/>
                    <a:pt x="1824" y="322"/>
                  </a:cubicBezTo>
                  <a:cubicBezTo>
                    <a:pt x="1841" y="324"/>
                    <a:pt x="1841" y="324"/>
                    <a:pt x="1841" y="324"/>
                  </a:cubicBezTo>
                  <a:cubicBezTo>
                    <a:pt x="1841" y="338"/>
                    <a:pt x="1841" y="338"/>
                    <a:pt x="1841" y="338"/>
                  </a:cubicBezTo>
                  <a:cubicBezTo>
                    <a:pt x="1854" y="351"/>
                    <a:pt x="1854" y="351"/>
                    <a:pt x="1854" y="351"/>
                  </a:cubicBezTo>
                  <a:cubicBezTo>
                    <a:pt x="1876" y="345"/>
                    <a:pt x="1876" y="345"/>
                    <a:pt x="1876" y="345"/>
                  </a:cubicBezTo>
                  <a:cubicBezTo>
                    <a:pt x="1890" y="345"/>
                    <a:pt x="1890" y="345"/>
                    <a:pt x="1890" y="345"/>
                  </a:cubicBezTo>
                  <a:cubicBezTo>
                    <a:pt x="1891" y="363"/>
                    <a:pt x="1891" y="363"/>
                    <a:pt x="1891" y="363"/>
                  </a:cubicBezTo>
                  <a:cubicBezTo>
                    <a:pt x="1900" y="354"/>
                    <a:pt x="1900" y="354"/>
                    <a:pt x="1900" y="354"/>
                  </a:cubicBezTo>
                  <a:cubicBezTo>
                    <a:pt x="1915" y="369"/>
                    <a:pt x="1915" y="369"/>
                    <a:pt x="1915" y="369"/>
                  </a:cubicBezTo>
                  <a:cubicBezTo>
                    <a:pt x="1931" y="385"/>
                    <a:pt x="1931" y="385"/>
                    <a:pt x="1931" y="385"/>
                  </a:cubicBezTo>
                  <a:cubicBezTo>
                    <a:pt x="1938" y="413"/>
                    <a:pt x="1938" y="413"/>
                    <a:pt x="1938" y="413"/>
                  </a:cubicBezTo>
                  <a:cubicBezTo>
                    <a:pt x="1942" y="436"/>
                    <a:pt x="1942" y="436"/>
                    <a:pt x="1942" y="436"/>
                  </a:cubicBezTo>
                  <a:cubicBezTo>
                    <a:pt x="1927" y="461"/>
                    <a:pt x="1927" y="461"/>
                    <a:pt x="1927" y="461"/>
                  </a:cubicBezTo>
                  <a:cubicBezTo>
                    <a:pt x="1912" y="461"/>
                    <a:pt x="1912" y="461"/>
                    <a:pt x="1912" y="461"/>
                  </a:cubicBezTo>
                  <a:cubicBezTo>
                    <a:pt x="1892" y="469"/>
                    <a:pt x="1892" y="469"/>
                    <a:pt x="1892" y="469"/>
                  </a:cubicBezTo>
                  <a:cubicBezTo>
                    <a:pt x="1885" y="485"/>
                    <a:pt x="1885" y="485"/>
                    <a:pt x="1885" y="485"/>
                  </a:cubicBezTo>
                  <a:cubicBezTo>
                    <a:pt x="1902" y="478"/>
                    <a:pt x="1902" y="478"/>
                    <a:pt x="1902" y="478"/>
                  </a:cubicBezTo>
                  <a:cubicBezTo>
                    <a:pt x="1912" y="478"/>
                    <a:pt x="1912" y="478"/>
                    <a:pt x="1912" y="478"/>
                  </a:cubicBezTo>
                  <a:cubicBezTo>
                    <a:pt x="1897" y="496"/>
                    <a:pt x="1897" y="496"/>
                    <a:pt x="1897" y="496"/>
                  </a:cubicBezTo>
                  <a:cubicBezTo>
                    <a:pt x="1907" y="506"/>
                    <a:pt x="1907" y="506"/>
                    <a:pt x="1907" y="506"/>
                  </a:cubicBezTo>
                  <a:cubicBezTo>
                    <a:pt x="1919" y="501"/>
                    <a:pt x="1919" y="501"/>
                    <a:pt x="1919" y="501"/>
                  </a:cubicBezTo>
                  <a:cubicBezTo>
                    <a:pt x="1919" y="483"/>
                    <a:pt x="1919" y="483"/>
                    <a:pt x="1919" y="483"/>
                  </a:cubicBezTo>
                  <a:cubicBezTo>
                    <a:pt x="1931" y="474"/>
                    <a:pt x="1931" y="474"/>
                    <a:pt x="1931" y="474"/>
                  </a:cubicBezTo>
                  <a:cubicBezTo>
                    <a:pt x="1951" y="474"/>
                    <a:pt x="1951" y="474"/>
                    <a:pt x="1951" y="474"/>
                  </a:cubicBezTo>
                  <a:cubicBezTo>
                    <a:pt x="1964" y="462"/>
                    <a:pt x="1964" y="462"/>
                    <a:pt x="1964" y="462"/>
                  </a:cubicBezTo>
                  <a:cubicBezTo>
                    <a:pt x="1969" y="452"/>
                    <a:pt x="1969" y="452"/>
                    <a:pt x="1969" y="452"/>
                  </a:cubicBezTo>
                  <a:cubicBezTo>
                    <a:pt x="1984" y="453"/>
                    <a:pt x="1984" y="453"/>
                    <a:pt x="1984" y="453"/>
                  </a:cubicBezTo>
                  <a:cubicBezTo>
                    <a:pt x="1995" y="451"/>
                    <a:pt x="1995" y="451"/>
                    <a:pt x="1995" y="451"/>
                  </a:cubicBezTo>
                  <a:cubicBezTo>
                    <a:pt x="2017" y="450"/>
                    <a:pt x="2017" y="450"/>
                    <a:pt x="2017" y="450"/>
                  </a:cubicBezTo>
                  <a:cubicBezTo>
                    <a:pt x="2017" y="464"/>
                    <a:pt x="2017" y="464"/>
                    <a:pt x="2017" y="464"/>
                  </a:cubicBezTo>
                  <a:cubicBezTo>
                    <a:pt x="2034" y="464"/>
                    <a:pt x="2034" y="464"/>
                    <a:pt x="2034" y="464"/>
                  </a:cubicBezTo>
                  <a:cubicBezTo>
                    <a:pt x="2039" y="454"/>
                    <a:pt x="2039" y="454"/>
                    <a:pt x="2039" y="454"/>
                  </a:cubicBezTo>
                  <a:cubicBezTo>
                    <a:pt x="2056" y="454"/>
                    <a:pt x="2056" y="454"/>
                    <a:pt x="2056" y="454"/>
                  </a:cubicBezTo>
                  <a:cubicBezTo>
                    <a:pt x="2066" y="444"/>
                    <a:pt x="2066" y="444"/>
                    <a:pt x="2066" y="444"/>
                  </a:cubicBezTo>
                  <a:cubicBezTo>
                    <a:pt x="2079" y="442"/>
                    <a:pt x="2079" y="442"/>
                    <a:pt x="2079" y="442"/>
                  </a:cubicBezTo>
                  <a:cubicBezTo>
                    <a:pt x="2089" y="451"/>
                    <a:pt x="2089" y="451"/>
                    <a:pt x="2089" y="451"/>
                  </a:cubicBezTo>
                  <a:cubicBezTo>
                    <a:pt x="2105" y="439"/>
                    <a:pt x="2105" y="439"/>
                    <a:pt x="2105" y="439"/>
                  </a:cubicBezTo>
                  <a:cubicBezTo>
                    <a:pt x="2112" y="456"/>
                    <a:pt x="2112" y="456"/>
                    <a:pt x="2112" y="456"/>
                  </a:cubicBezTo>
                  <a:cubicBezTo>
                    <a:pt x="2126" y="470"/>
                    <a:pt x="2126" y="470"/>
                    <a:pt x="2126" y="470"/>
                  </a:cubicBezTo>
                  <a:cubicBezTo>
                    <a:pt x="2126" y="491"/>
                    <a:pt x="2126" y="491"/>
                    <a:pt x="2126" y="491"/>
                  </a:cubicBezTo>
                  <a:cubicBezTo>
                    <a:pt x="2107" y="498"/>
                    <a:pt x="2107" y="498"/>
                    <a:pt x="2107" y="498"/>
                  </a:cubicBezTo>
                  <a:cubicBezTo>
                    <a:pt x="2094" y="525"/>
                    <a:pt x="2094" y="525"/>
                    <a:pt x="2094" y="525"/>
                  </a:cubicBezTo>
                  <a:cubicBezTo>
                    <a:pt x="2074" y="525"/>
                    <a:pt x="2074" y="525"/>
                    <a:pt x="2074" y="525"/>
                  </a:cubicBezTo>
                  <a:cubicBezTo>
                    <a:pt x="2068" y="534"/>
                    <a:pt x="2068" y="534"/>
                    <a:pt x="2068" y="534"/>
                  </a:cubicBezTo>
                  <a:cubicBezTo>
                    <a:pt x="2091" y="549"/>
                    <a:pt x="2091" y="549"/>
                    <a:pt x="2091" y="549"/>
                  </a:cubicBezTo>
                  <a:cubicBezTo>
                    <a:pt x="2083" y="556"/>
                    <a:pt x="2083" y="556"/>
                    <a:pt x="2083" y="556"/>
                  </a:cubicBezTo>
                  <a:cubicBezTo>
                    <a:pt x="2100" y="582"/>
                    <a:pt x="2100" y="582"/>
                    <a:pt x="2100" y="582"/>
                  </a:cubicBezTo>
                  <a:cubicBezTo>
                    <a:pt x="2107" y="612"/>
                    <a:pt x="2107" y="612"/>
                    <a:pt x="2107" y="612"/>
                  </a:cubicBezTo>
                  <a:cubicBezTo>
                    <a:pt x="2107" y="647"/>
                    <a:pt x="2107" y="647"/>
                    <a:pt x="2107" y="647"/>
                  </a:cubicBezTo>
                  <a:cubicBezTo>
                    <a:pt x="2112" y="674"/>
                    <a:pt x="2112" y="674"/>
                    <a:pt x="2112" y="674"/>
                  </a:cubicBezTo>
                  <a:cubicBezTo>
                    <a:pt x="2122" y="697"/>
                    <a:pt x="2122" y="697"/>
                    <a:pt x="2122" y="697"/>
                  </a:cubicBezTo>
                  <a:cubicBezTo>
                    <a:pt x="2127" y="728"/>
                    <a:pt x="2127" y="728"/>
                    <a:pt x="2127" y="728"/>
                  </a:cubicBezTo>
                  <a:cubicBezTo>
                    <a:pt x="2137" y="758"/>
                    <a:pt x="2137" y="758"/>
                    <a:pt x="2137" y="758"/>
                  </a:cubicBezTo>
                  <a:cubicBezTo>
                    <a:pt x="2155" y="775"/>
                    <a:pt x="2155" y="775"/>
                    <a:pt x="2155" y="775"/>
                  </a:cubicBezTo>
                  <a:cubicBezTo>
                    <a:pt x="2155" y="803"/>
                    <a:pt x="2155" y="803"/>
                    <a:pt x="2155" y="803"/>
                  </a:cubicBezTo>
                  <a:cubicBezTo>
                    <a:pt x="2165" y="841"/>
                    <a:pt x="2165" y="841"/>
                    <a:pt x="2165" y="841"/>
                  </a:cubicBezTo>
                  <a:cubicBezTo>
                    <a:pt x="2181" y="860"/>
                    <a:pt x="2181" y="860"/>
                    <a:pt x="2181" y="860"/>
                  </a:cubicBezTo>
                  <a:cubicBezTo>
                    <a:pt x="2192" y="870"/>
                    <a:pt x="2192" y="870"/>
                    <a:pt x="2192" y="870"/>
                  </a:cubicBezTo>
                  <a:cubicBezTo>
                    <a:pt x="2175" y="885"/>
                    <a:pt x="2175" y="885"/>
                    <a:pt x="2175" y="885"/>
                  </a:cubicBezTo>
                  <a:cubicBezTo>
                    <a:pt x="2158" y="876"/>
                    <a:pt x="2158" y="876"/>
                    <a:pt x="2158" y="876"/>
                  </a:cubicBezTo>
                  <a:cubicBezTo>
                    <a:pt x="2134" y="884"/>
                    <a:pt x="2134" y="884"/>
                    <a:pt x="2134" y="884"/>
                  </a:cubicBezTo>
                  <a:cubicBezTo>
                    <a:pt x="2121" y="913"/>
                    <a:pt x="2121" y="913"/>
                    <a:pt x="2121" y="913"/>
                  </a:cubicBezTo>
                  <a:cubicBezTo>
                    <a:pt x="2101" y="942"/>
                    <a:pt x="2101" y="942"/>
                    <a:pt x="2101" y="942"/>
                  </a:cubicBezTo>
                  <a:cubicBezTo>
                    <a:pt x="2111" y="953"/>
                    <a:pt x="2111" y="953"/>
                    <a:pt x="2111" y="953"/>
                  </a:cubicBezTo>
                  <a:cubicBezTo>
                    <a:pt x="2104" y="980"/>
                    <a:pt x="2104" y="980"/>
                    <a:pt x="2104" y="980"/>
                  </a:cubicBezTo>
                  <a:cubicBezTo>
                    <a:pt x="2104" y="994"/>
                    <a:pt x="2104" y="994"/>
                    <a:pt x="2104" y="994"/>
                  </a:cubicBezTo>
                  <a:cubicBezTo>
                    <a:pt x="2120" y="1019"/>
                    <a:pt x="2120" y="1019"/>
                    <a:pt x="2120" y="1019"/>
                  </a:cubicBezTo>
                  <a:cubicBezTo>
                    <a:pt x="2120" y="1035"/>
                    <a:pt x="2120" y="1035"/>
                    <a:pt x="2120" y="1035"/>
                  </a:cubicBezTo>
                  <a:cubicBezTo>
                    <a:pt x="2102" y="1026"/>
                    <a:pt x="2102" y="1026"/>
                    <a:pt x="2102" y="1026"/>
                  </a:cubicBezTo>
                  <a:cubicBezTo>
                    <a:pt x="2088" y="1012"/>
                    <a:pt x="2088" y="1012"/>
                    <a:pt x="2088" y="1012"/>
                  </a:cubicBezTo>
                  <a:cubicBezTo>
                    <a:pt x="2077" y="1013"/>
                    <a:pt x="2077" y="1013"/>
                    <a:pt x="2077" y="1013"/>
                  </a:cubicBezTo>
                  <a:cubicBezTo>
                    <a:pt x="2087" y="1041"/>
                    <a:pt x="2087" y="1041"/>
                    <a:pt x="2087" y="1041"/>
                  </a:cubicBezTo>
                  <a:cubicBezTo>
                    <a:pt x="2087" y="1060"/>
                    <a:pt x="2087" y="1060"/>
                    <a:pt x="2087" y="1060"/>
                  </a:cubicBezTo>
                  <a:cubicBezTo>
                    <a:pt x="2105" y="1068"/>
                    <a:pt x="2105" y="1068"/>
                    <a:pt x="2105" y="1068"/>
                  </a:cubicBezTo>
                  <a:cubicBezTo>
                    <a:pt x="2087" y="1086"/>
                    <a:pt x="2087" y="1086"/>
                    <a:pt x="2087" y="1086"/>
                  </a:cubicBezTo>
                  <a:cubicBezTo>
                    <a:pt x="2076" y="1086"/>
                    <a:pt x="2076" y="1086"/>
                    <a:pt x="2076" y="1086"/>
                  </a:cubicBezTo>
                  <a:cubicBezTo>
                    <a:pt x="2076" y="1111"/>
                    <a:pt x="2076" y="1111"/>
                    <a:pt x="2076" y="1111"/>
                  </a:cubicBezTo>
                  <a:cubicBezTo>
                    <a:pt x="2065" y="1122"/>
                    <a:pt x="2065" y="1122"/>
                    <a:pt x="2065" y="1122"/>
                  </a:cubicBezTo>
                  <a:cubicBezTo>
                    <a:pt x="2080" y="1146"/>
                    <a:pt x="2080" y="1146"/>
                    <a:pt x="2080" y="1146"/>
                  </a:cubicBezTo>
                  <a:cubicBezTo>
                    <a:pt x="2091" y="1157"/>
                    <a:pt x="2091" y="1157"/>
                    <a:pt x="2091" y="1157"/>
                  </a:cubicBezTo>
                  <a:cubicBezTo>
                    <a:pt x="2105" y="1171"/>
                    <a:pt x="2105" y="1171"/>
                    <a:pt x="2105" y="1171"/>
                  </a:cubicBezTo>
                  <a:cubicBezTo>
                    <a:pt x="2123" y="1189"/>
                    <a:pt x="2123" y="1189"/>
                    <a:pt x="2123" y="1189"/>
                  </a:cubicBezTo>
                  <a:cubicBezTo>
                    <a:pt x="2127" y="1216"/>
                    <a:pt x="2127" y="1216"/>
                    <a:pt x="2127" y="1216"/>
                  </a:cubicBezTo>
                  <a:cubicBezTo>
                    <a:pt x="2130" y="1238"/>
                    <a:pt x="2130" y="1238"/>
                    <a:pt x="2130" y="1238"/>
                  </a:cubicBezTo>
                  <a:cubicBezTo>
                    <a:pt x="2156" y="1252"/>
                    <a:pt x="2156" y="1252"/>
                    <a:pt x="2156" y="1252"/>
                  </a:cubicBezTo>
                  <a:cubicBezTo>
                    <a:pt x="2172" y="1268"/>
                    <a:pt x="2172" y="1268"/>
                    <a:pt x="2172" y="1268"/>
                  </a:cubicBezTo>
                  <a:cubicBezTo>
                    <a:pt x="2199" y="1268"/>
                    <a:pt x="2199" y="1268"/>
                    <a:pt x="2199" y="1268"/>
                  </a:cubicBezTo>
                  <a:cubicBezTo>
                    <a:pt x="2192" y="1251"/>
                    <a:pt x="2192" y="1251"/>
                    <a:pt x="2192" y="1251"/>
                  </a:cubicBezTo>
                  <a:cubicBezTo>
                    <a:pt x="2192" y="1243"/>
                    <a:pt x="2192" y="1243"/>
                    <a:pt x="2192" y="1243"/>
                  </a:cubicBezTo>
                  <a:cubicBezTo>
                    <a:pt x="2201" y="1234"/>
                    <a:pt x="2201" y="1234"/>
                    <a:pt x="2201" y="1234"/>
                  </a:cubicBezTo>
                  <a:cubicBezTo>
                    <a:pt x="2208" y="1219"/>
                    <a:pt x="2208" y="1219"/>
                    <a:pt x="2208" y="1219"/>
                  </a:cubicBezTo>
                  <a:cubicBezTo>
                    <a:pt x="2233" y="1244"/>
                    <a:pt x="2233" y="1244"/>
                    <a:pt x="2233" y="1244"/>
                  </a:cubicBezTo>
                  <a:cubicBezTo>
                    <a:pt x="2238" y="1267"/>
                    <a:pt x="2238" y="1267"/>
                    <a:pt x="2238" y="1267"/>
                  </a:cubicBezTo>
                  <a:cubicBezTo>
                    <a:pt x="2263" y="1284"/>
                    <a:pt x="2263" y="1284"/>
                    <a:pt x="2263" y="1284"/>
                  </a:cubicBezTo>
                  <a:cubicBezTo>
                    <a:pt x="2288" y="1290"/>
                    <a:pt x="2288" y="1290"/>
                    <a:pt x="2288" y="1290"/>
                  </a:cubicBezTo>
                  <a:cubicBezTo>
                    <a:pt x="2298" y="1280"/>
                    <a:pt x="2298" y="1280"/>
                    <a:pt x="2298" y="1280"/>
                  </a:cubicBezTo>
                  <a:cubicBezTo>
                    <a:pt x="2314" y="1280"/>
                    <a:pt x="2314" y="1280"/>
                    <a:pt x="2314" y="1280"/>
                  </a:cubicBezTo>
                  <a:cubicBezTo>
                    <a:pt x="2333" y="1298"/>
                    <a:pt x="2333" y="1298"/>
                    <a:pt x="2333" y="1298"/>
                  </a:cubicBezTo>
                  <a:cubicBezTo>
                    <a:pt x="2325" y="1317"/>
                    <a:pt x="2325" y="1317"/>
                    <a:pt x="2325" y="1317"/>
                  </a:cubicBezTo>
                  <a:cubicBezTo>
                    <a:pt x="2306" y="1323"/>
                    <a:pt x="2306" y="1323"/>
                    <a:pt x="2306" y="1323"/>
                  </a:cubicBezTo>
                  <a:cubicBezTo>
                    <a:pt x="2311" y="1346"/>
                    <a:pt x="2311" y="1346"/>
                    <a:pt x="2311" y="1346"/>
                  </a:cubicBezTo>
                  <a:cubicBezTo>
                    <a:pt x="2332" y="1380"/>
                    <a:pt x="2332" y="1380"/>
                    <a:pt x="2332" y="1380"/>
                  </a:cubicBezTo>
                  <a:cubicBezTo>
                    <a:pt x="2350" y="1384"/>
                    <a:pt x="2350" y="1384"/>
                    <a:pt x="2350" y="1384"/>
                  </a:cubicBezTo>
                  <a:cubicBezTo>
                    <a:pt x="2364" y="1398"/>
                    <a:pt x="2364" y="1398"/>
                    <a:pt x="2364" y="1398"/>
                  </a:cubicBezTo>
                  <a:cubicBezTo>
                    <a:pt x="2396" y="1394"/>
                    <a:pt x="2396" y="1394"/>
                    <a:pt x="2396" y="1394"/>
                  </a:cubicBezTo>
                  <a:cubicBezTo>
                    <a:pt x="2416" y="1410"/>
                    <a:pt x="2416" y="1410"/>
                    <a:pt x="2416" y="1410"/>
                  </a:cubicBezTo>
                  <a:cubicBezTo>
                    <a:pt x="2423" y="1427"/>
                    <a:pt x="2423" y="1427"/>
                    <a:pt x="2423" y="1427"/>
                  </a:cubicBezTo>
                  <a:cubicBezTo>
                    <a:pt x="2411" y="1435"/>
                    <a:pt x="2411" y="1435"/>
                    <a:pt x="2411" y="1435"/>
                  </a:cubicBezTo>
                  <a:cubicBezTo>
                    <a:pt x="2394" y="1445"/>
                    <a:pt x="2394" y="1445"/>
                    <a:pt x="2394" y="1445"/>
                  </a:cubicBezTo>
                  <a:cubicBezTo>
                    <a:pt x="2385" y="1467"/>
                    <a:pt x="2385" y="1467"/>
                    <a:pt x="2385" y="1467"/>
                  </a:cubicBezTo>
                  <a:cubicBezTo>
                    <a:pt x="2392" y="1505"/>
                    <a:pt x="2392" y="1505"/>
                    <a:pt x="2392" y="1505"/>
                  </a:cubicBezTo>
                  <a:cubicBezTo>
                    <a:pt x="2411" y="1535"/>
                    <a:pt x="2411" y="1535"/>
                    <a:pt x="2411" y="1535"/>
                  </a:cubicBezTo>
                  <a:cubicBezTo>
                    <a:pt x="2428" y="1541"/>
                    <a:pt x="2428" y="1541"/>
                    <a:pt x="2428" y="1541"/>
                  </a:cubicBezTo>
                  <a:cubicBezTo>
                    <a:pt x="2436" y="1550"/>
                    <a:pt x="2436" y="1550"/>
                    <a:pt x="2436" y="1550"/>
                  </a:cubicBezTo>
                  <a:cubicBezTo>
                    <a:pt x="2464" y="1556"/>
                    <a:pt x="2464" y="1556"/>
                    <a:pt x="2464" y="1556"/>
                  </a:cubicBezTo>
                  <a:cubicBezTo>
                    <a:pt x="2464" y="1568"/>
                    <a:pt x="2464" y="1568"/>
                    <a:pt x="2464" y="1568"/>
                  </a:cubicBezTo>
                  <a:cubicBezTo>
                    <a:pt x="2443" y="1571"/>
                    <a:pt x="2443" y="1571"/>
                    <a:pt x="2443" y="1571"/>
                  </a:cubicBezTo>
                  <a:cubicBezTo>
                    <a:pt x="2443" y="1588"/>
                    <a:pt x="2443" y="1588"/>
                    <a:pt x="2443" y="1588"/>
                  </a:cubicBezTo>
                  <a:cubicBezTo>
                    <a:pt x="2435" y="1606"/>
                    <a:pt x="2435" y="1606"/>
                    <a:pt x="2435" y="1606"/>
                  </a:cubicBezTo>
                  <a:cubicBezTo>
                    <a:pt x="2445" y="1641"/>
                    <a:pt x="2445" y="1641"/>
                    <a:pt x="2445" y="1641"/>
                  </a:cubicBezTo>
                  <a:cubicBezTo>
                    <a:pt x="2461" y="1647"/>
                    <a:pt x="2461" y="1647"/>
                    <a:pt x="2461" y="1647"/>
                  </a:cubicBezTo>
                  <a:cubicBezTo>
                    <a:pt x="2486" y="1672"/>
                    <a:pt x="2486" y="1672"/>
                    <a:pt x="2486" y="1672"/>
                  </a:cubicBezTo>
                  <a:cubicBezTo>
                    <a:pt x="2505" y="1690"/>
                    <a:pt x="2505" y="1690"/>
                    <a:pt x="2505" y="1690"/>
                  </a:cubicBezTo>
                  <a:cubicBezTo>
                    <a:pt x="2509" y="1721"/>
                    <a:pt x="2509" y="1721"/>
                    <a:pt x="2509" y="1721"/>
                  </a:cubicBezTo>
                  <a:cubicBezTo>
                    <a:pt x="2518" y="1761"/>
                    <a:pt x="2518" y="1761"/>
                    <a:pt x="2518" y="1761"/>
                  </a:cubicBezTo>
                  <a:cubicBezTo>
                    <a:pt x="2523" y="1787"/>
                    <a:pt x="2523" y="1787"/>
                    <a:pt x="2523" y="1787"/>
                  </a:cubicBezTo>
                  <a:cubicBezTo>
                    <a:pt x="2523" y="1807"/>
                    <a:pt x="2523" y="1807"/>
                    <a:pt x="2523" y="1807"/>
                  </a:cubicBezTo>
                  <a:cubicBezTo>
                    <a:pt x="2512" y="1792"/>
                    <a:pt x="2512" y="1792"/>
                    <a:pt x="2512" y="1792"/>
                  </a:cubicBezTo>
                  <a:cubicBezTo>
                    <a:pt x="2484" y="1792"/>
                    <a:pt x="2484" y="1792"/>
                    <a:pt x="2484" y="1792"/>
                  </a:cubicBezTo>
                  <a:cubicBezTo>
                    <a:pt x="2466" y="1783"/>
                    <a:pt x="2466" y="1783"/>
                    <a:pt x="2466" y="1783"/>
                  </a:cubicBezTo>
                  <a:cubicBezTo>
                    <a:pt x="2452" y="1769"/>
                    <a:pt x="2452" y="1769"/>
                    <a:pt x="2452" y="1769"/>
                  </a:cubicBezTo>
                  <a:cubicBezTo>
                    <a:pt x="2433" y="1769"/>
                    <a:pt x="2433" y="1769"/>
                    <a:pt x="2433" y="1769"/>
                  </a:cubicBezTo>
                  <a:cubicBezTo>
                    <a:pt x="2416" y="1752"/>
                    <a:pt x="2416" y="1752"/>
                    <a:pt x="2416" y="1752"/>
                  </a:cubicBezTo>
                  <a:cubicBezTo>
                    <a:pt x="2382" y="1736"/>
                    <a:pt x="2382" y="1736"/>
                    <a:pt x="2382" y="1736"/>
                  </a:cubicBezTo>
                  <a:cubicBezTo>
                    <a:pt x="2350" y="1723"/>
                    <a:pt x="2350" y="1723"/>
                    <a:pt x="2350" y="1723"/>
                  </a:cubicBezTo>
                  <a:cubicBezTo>
                    <a:pt x="2313" y="1703"/>
                    <a:pt x="2313" y="1703"/>
                    <a:pt x="2313" y="1703"/>
                  </a:cubicBezTo>
                  <a:cubicBezTo>
                    <a:pt x="2303" y="1689"/>
                    <a:pt x="2303" y="1689"/>
                    <a:pt x="2303" y="1689"/>
                  </a:cubicBezTo>
                  <a:cubicBezTo>
                    <a:pt x="2285" y="1677"/>
                    <a:pt x="2285" y="1677"/>
                    <a:pt x="2285" y="1677"/>
                  </a:cubicBezTo>
                  <a:cubicBezTo>
                    <a:pt x="2266" y="1673"/>
                    <a:pt x="2266" y="1673"/>
                    <a:pt x="2266" y="1673"/>
                  </a:cubicBezTo>
                  <a:cubicBezTo>
                    <a:pt x="2224" y="1661"/>
                    <a:pt x="2224" y="1661"/>
                    <a:pt x="2224" y="1661"/>
                  </a:cubicBezTo>
                  <a:cubicBezTo>
                    <a:pt x="2197" y="1646"/>
                    <a:pt x="2197" y="1646"/>
                    <a:pt x="2197" y="1646"/>
                  </a:cubicBezTo>
                  <a:cubicBezTo>
                    <a:pt x="2171" y="1629"/>
                    <a:pt x="2171" y="1629"/>
                    <a:pt x="2171" y="1629"/>
                  </a:cubicBezTo>
                  <a:cubicBezTo>
                    <a:pt x="2167" y="1625"/>
                    <a:pt x="2159" y="1606"/>
                    <a:pt x="2159" y="1606"/>
                  </a:cubicBezTo>
                  <a:cubicBezTo>
                    <a:pt x="2131" y="1578"/>
                    <a:pt x="2131" y="1578"/>
                    <a:pt x="2131" y="1578"/>
                  </a:cubicBezTo>
                  <a:cubicBezTo>
                    <a:pt x="2111" y="1557"/>
                    <a:pt x="2111" y="1557"/>
                    <a:pt x="2111" y="1557"/>
                  </a:cubicBezTo>
                  <a:cubicBezTo>
                    <a:pt x="2111" y="1537"/>
                    <a:pt x="2111" y="1537"/>
                    <a:pt x="2111" y="1537"/>
                  </a:cubicBezTo>
                  <a:cubicBezTo>
                    <a:pt x="2098" y="1524"/>
                    <a:pt x="2098" y="1524"/>
                    <a:pt x="2098" y="1524"/>
                  </a:cubicBezTo>
                  <a:cubicBezTo>
                    <a:pt x="2095" y="1501"/>
                    <a:pt x="2095" y="1501"/>
                    <a:pt x="2095" y="1501"/>
                  </a:cubicBezTo>
                  <a:cubicBezTo>
                    <a:pt x="2079" y="1478"/>
                    <a:pt x="2079" y="1478"/>
                    <a:pt x="2079" y="1478"/>
                  </a:cubicBezTo>
                  <a:cubicBezTo>
                    <a:pt x="2061" y="1474"/>
                    <a:pt x="2061" y="1474"/>
                    <a:pt x="2061" y="1474"/>
                  </a:cubicBezTo>
                  <a:cubicBezTo>
                    <a:pt x="2061" y="1466"/>
                    <a:pt x="2061" y="1466"/>
                    <a:pt x="2061" y="1466"/>
                  </a:cubicBezTo>
                  <a:cubicBezTo>
                    <a:pt x="2069" y="1458"/>
                    <a:pt x="2069" y="1458"/>
                    <a:pt x="2069" y="1458"/>
                  </a:cubicBezTo>
                  <a:cubicBezTo>
                    <a:pt x="2076" y="1443"/>
                    <a:pt x="2076" y="1443"/>
                    <a:pt x="2076" y="1443"/>
                  </a:cubicBezTo>
                  <a:cubicBezTo>
                    <a:pt x="2066" y="1427"/>
                    <a:pt x="2066" y="1427"/>
                    <a:pt x="2066" y="1427"/>
                  </a:cubicBezTo>
                  <a:cubicBezTo>
                    <a:pt x="2075" y="1419"/>
                    <a:pt x="2075" y="1419"/>
                    <a:pt x="2075" y="1419"/>
                  </a:cubicBezTo>
                  <a:cubicBezTo>
                    <a:pt x="2082" y="1412"/>
                    <a:pt x="2082" y="1412"/>
                    <a:pt x="2082" y="1412"/>
                  </a:cubicBezTo>
                  <a:cubicBezTo>
                    <a:pt x="2073" y="1383"/>
                    <a:pt x="2073" y="1383"/>
                    <a:pt x="2073" y="1383"/>
                  </a:cubicBezTo>
                  <a:cubicBezTo>
                    <a:pt x="2068" y="1352"/>
                    <a:pt x="2068" y="1352"/>
                    <a:pt x="2068" y="1352"/>
                  </a:cubicBezTo>
                  <a:cubicBezTo>
                    <a:pt x="2056" y="1316"/>
                    <a:pt x="2056" y="1316"/>
                    <a:pt x="2056" y="1316"/>
                  </a:cubicBezTo>
                  <a:cubicBezTo>
                    <a:pt x="2038" y="1292"/>
                    <a:pt x="2038" y="1292"/>
                    <a:pt x="2038" y="1292"/>
                  </a:cubicBezTo>
                  <a:cubicBezTo>
                    <a:pt x="2030" y="1260"/>
                    <a:pt x="2030" y="1260"/>
                    <a:pt x="2030" y="1260"/>
                  </a:cubicBezTo>
                  <a:cubicBezTo>
                    <a:pt x="2022" y="1230"/>
                    <a:pt x="2022" y="1230"/>
                    <a:pt x="2022" y="1230"/>
                  </a:cubicBezTo>
                  <a:cubicBezTo>
                    <a:pt x="2012" y="1206"/>
                    <a:pt x="2012" y="1206"/>
                    <a:pt x="2012" y="1206"/>
                  </a:cubicBezTo>
                  <a:cubicBezTo>
                    <a:pt x="2000" y="1170"/>
                    <a:pt x="2000" y="1170"/>
                    <a:pt x="2000" y="1170"/>
                  </a:cubicBezTo>
                  <a:cubicBezTo>
                    <a:pt x="1989" y="1160"/>
                    <a:pt x="1989" y="1160"/>
                    <a:pt x="1989" y="1160"/>
                  </a:cubicBezTo>
                  <a:cubicBezTo>
                    <a:pt x="1988" y="1141"/>
                    <a:pt x="1988" y="1141"/>
                    <a:pt x="1988" y="1141"/>
                  </a:cubicBezTo>
                  <a:cubicBezTo>
                    <a:pt x="1994" y="1118"/>
                    <a:pt x="1994" y="1118"/>
                    <a:pt x="1994" y="1118"/>
                  </a:cubicBezTo>
                  <a:cubicBezTo>
                    <a:pt x="1994" y="1104"/>
                    <a:pt x="1994" y="1104"/>
                    <a:pt x="1994" y="1104"/>
                  </a:cubicBezTo>
                  <a:cubicBezTo>
                    <a:pt x="1994" y="1088"/>
                    <a:pt x="1994" y="1088"/>
                    <a:pt x="1994" y="1088"/>
                  </a:cubicBezTo>
                  <a:cubicBezTo>
                    <a:pt x="1983" y="1076"/>
                    <a:pt x="1983" y="1076"/>
                    <a:pt x="1983" y="1076"/>
                  </a:cubicBezTo>
                  <a:cubicBezTo>
                    <a:pt x="1970" y="1052"/>
                    <a:pt x="1970" y="1052"/>
                    <a:pt x="1970" y="1052"/>
                  </a:cubicBezTo>
                  <a:cubicBezTo>
                    <a:pt x="1958" y="1052"/>
                    <a:pt x="1958" y="1052"/>
                    <a:pt x="1958" y="1052"/>
                  </a:cubicBezTo>
                  <a:cubicBezTo>
                    <a:pt x="1946" y="1048"/>
                    <a:pt x="1946" y="1048"/>
                    <a:pt x="1946" y="1048"/>
                  </a:cubicBezTo>
                  <a:cubicBezTo>
                    <a:pt x="1935" y="1037"/>
                    <a:pt x="1935" y="1037"/>
                    <a:pt x="1935" y="1037"/>
                  </a:cubicBezTo>
                  <a:cubicBezTo>
                    <a:pt x="1921" y="1019"/>
                    <a:pt x="1921" y="1019"/>
                    <a:pt x="1921" y="1019"/>
                  </a:cubicBezTo>
                  <a:cubicBezTo>
                    <a:pt x="1901" y="1007"/>
                    <a:pt x="1901" y="1007"/>
                    <a:pt x="1901" y="1007"/>
                  </a:cubicBezTo>
                  <a:cubicBezTo>
                    <a:pt x="1901" y="984"/>
                    <a:pt x="1901" y="984"/>
                    <a:pt x="1901" y="984"/>
                  </a:cubicBezTo>
                  <a:cubicBezTo>
                    <a:pt x="1919" y="967"/>
                    <a:pt x="1919" y="967"/>
                    <a:pt x="1919" y="967"/>
                  </a:cubicBezTo>
                  <a:cubicBezTo>
                    <a:pt x="1913" y="961"/>
                    <a:pt x="1913" y="961"/>
                    <a:pt x="1913" y="961"/>
                  </a:cubicBezTo>
                  <a:cubicBezTo>
                    <a:pt x="1898" y="976"/>
                    <a:pt x="1898" y="976"/>
                    <a:pt x="1898" y="976"/>
                  </a:cubicBezTo>
                  <a:cubicBezTo>
                    <a:pt x="1877" y="987"/>
                    <a:pt x="1877" y="987"/>
                    <a:pt x="1877" y="987"/>
                  </a:cubicBezTo>
                  <a:cubicBezTo>
                    <a:pt x="1877" y="1008"/>
                    <a:pt x="1877" y="1008"/>
                    <a:pt x="1877" y="1008"/>
                  </a:cubicBezTo>
                  <a:cubicBezTo>
                    <a:pt x="1871" y="1023"/>
                    <a:pt x="1871" y="1023"/>
                    <a:pt x="1871" y="1023"/>
                  </a:cubicBezTo>
                  <a:cubicBezTo>
                    <a:pt x="1882" y="1034"/>
                    <a:pt x="1882" y="1034"/>
                    <a:pt x="1882" y="1034"/>
                  </a:cubicBezTo>
                  <a:cubicBezTo>
                    <a:pt x="1899" y="1051"/>
                    <a:pt x="1899" y="1051"/>
                    <a:pt x="1899" y="1051"/>
                  </a:cubicBezTo>
                  <a:cubicBezTo>
                    <a:pt x="1915" y="1067"/>
                    <a:pt x="1915" y="1067"/>
                    <a:pt x="1915" y="1067"/>
                  </a:cubicBezTo>
                  <a:cubicBezTo>
                    <a:pt x="1935" y="1067"/>
                    <a:pt x="1935" y="1067"/>
                    <a:pt x="1935" y="1067"/>
                  </a:cubicBezTo>
                  <a:cubicBezTo>
                    <a:pt x="1933" y="1079"/>
                    <a:pt x="1933" y="1079"/>
                    <a:pt x="1933" y="1079"/>
                  </a:cubicBezTo>
                  <a:cubicBezTo>
                    <a:pt x="1924" y="1078"/>
                    <a:pt x="1924" y="1078"/>
                    <a:pt x="1924" y="1078"/>
                  </a:cubicBezTo>
                  <a:cubicBezTo>
                    <a:pt x="1915" y="1091"/>
                    <a:pt x="1915" y="1091"/>
                    <a:pt x="1915" y="1091"/>
                  </a:cubicBezTo>
                  <a:cubicBezTo>
                    <a:pt x="1927" y="1103"/>
                    <a:pt x="1927" y="1103"/>
                    <a:pt x="1927" y="1103"/>
                  </a:cubicBezTo>
                  <a:cubicBezTo>
                    <a:pt x="1927" y="1134"/>
                    <a:pt x="1927" y="1134"/>
                    <a:pt x="1927" y="1134"/>
                  </a:cubicBezTo>
                  <a:cubicBezTo>
                    <a:pt x="1937" y="1157"/>
                    <a:pt x="1937" y="1157"/>
                    <a:pt x="1937" y="1157"/>
                  </a:cubicBezTo>
                  <a:cubicBezTo>
                    <a:pt x="1938" y="1194"/>
                    <a:pt x="1938" y="1194"/>
                    <a:pt x="1938" y="1194"/>
                  </a:cubicBezTo>
                  <a:cubicBezTo>
                    <a:pt x="1932" y="1216"/>
                    <a:pt x="1932" y="1216"/>
                    <a:pt x="1932" y="1216"/>
                  </a:cubicBezTo>
                  <a:cubicBezTo>
                    <a:pt x="1924" y="1197"/>
                    <a:pt x="1924" y="1197"/>
                    <a:pt x="1924" y="1197"/>
                  </a:cubicBezTo>
                  <a:cubicBezTo>
                    <a:pt x="1907" y="1188"/>
                    <a:pt x="1907" y="1188"/>
                    <a:pt x="1907" y="1188"/>
                  </a:cubicBezTo>
                  <a:cubicBezTo>
                    <a:pt x="1907" y="1212"/>
                    <a:pt x="1907" y="1212"/>
                    <a:pt x="1907" y="1212"/>
                  </a:cubicBezTo>
                  <a:cubicBezTo>
                    <a:pt x="1892" y="1198"/>
                    <a:pt x="1892" y="1198"/>
                    <a:pt x="1892" y="1198"/>
                  </a:cubicBezTo>
                  <a:cubicBezTo>
                    <a:pt x="1882" y="1188"/>
                    <a:pt x="1882" y="1188"/>
                    <a:pt x="1882" y="1188"/>
                  </a:cubicBezTo>
                  <a:cubicBezTo>
                    <a:pt x="1875" y="1172"/>
                    <a:pt x="1875" y="1172"/>
                    <a:pt x="1875" y="1172"/>
                  </a:cubicBezTo>
                  <a:cubicBezTo>
                    <a:pt x="1848" y="1147"/>
                    <a:pt x="1848" y="1147"/>
                    <a:pt x="1848" y="1147"/>
                  </a:cubicBezTo>
                  <a:cubicBezTo>
                    <a:pt x="1855" y="1168"/>
                    <a:pt x="1855" y="1168"/>
                    <a:pt x="1855" y="1168"/>
                  </a:cubicBezTo>
                  <a:cubicBezTo>
                    <a:pt x="1848" y="1191"/>
                    <a:pt x="1848" y="1191"/>
                    <a:pt x="1848" y="1191"/>
                  </a:cubicBezTo>
                  <a:cubicBezTo>
                    <a:pt x="1822" y="1191"/>
                    <a:pt x="1822" y="1191"/>
                    <a:pt x="1822" y="1191"/>
                  </a:cubicBezTo>
                  <a:cubicBezTo>
                    <a:pt x="1822" y="1207"/>
                    <a:pt x="1822" y="1207"/>
                    <a:pt x="1822" y="1207"/>
                  </a:cubicBezTo>
                  <a:cubicBezTo>
                    <a:pt x="1813" y="1239"/>
                    <a:pt x="1813" y="1239"/>
                    <a:pt x="1813" y="1239"/>
                  </a:cubicBezTo>
                  <a:cubicBezTo>
                    <a:pt x="1802" y="1251"/>
                    <a:pt x="1802" y="1251"/>
                    <a:pt x="1802" y="1251"/>
                  </a:cubicBezTo>
                  <a:cubicBezTo>
                    <a:pt x="1803" y="1294"/>
                    <a:pt x="1803" y="1294"/>
                    <a:pt x="1803" y="1294"/>
                  </a:cubicBezTo>
                  <a:cubicBezTo>
                    <a:pt x="1821" y="1305"/>
                    <a:pt x="1821" y="1305"/>
                    <a:pt x="1821" y="1305"/>
                  </a:cubicBezTo>
                  <a:cubicBezTo>
                    <a:pt x="1818" y="1332"/>
                    <a:pt x="1818" y="1332"/>
                    <a:pt x="1818" y="1332"/>
                  </a:cubicBezTo>
                  <a:cubicBezTo>
                    <a:pt x="1835" y="1359"/>
                    <a:pt x="1835" y="1359"/>
                    <a:pt x="1835" y="1359"/>
                  </a:cubicBezTo>
                  <a:cubicBezTo>
                    <a:pt x="1835" y="1388"/>
                    <a:pt x="1835" y="1388"/>
                    <a:pt x="1835" y="1388"/>
                  </a:cubicBezTo>
                  <a:cubicBezTo>
                    <a:pt x="1840" y="1426"/>
                    <a:pt x="1840" y="1426"/>
                    <a:pt x="1840" y="1426"/>
                  </a:cubicBezTo>
                  <a:cubicBezTo>
                    <a:pt x="1856" y="1442"/>
                    <a:pt x="1856" y="1442"/>
                    <a:pt x="1856" y="1442"/>
                  </a:cubicBezTo>
                  <a:cubicBezTo>
                    <a:pt x="1856" y="1460"/>
                    <a:pt x="1856" y="1460"/>
                    <a:pt x="1856" y="1460"/>
                  </a:cubicBezTo>
                  <a:cubicBezTo>
                    <a:pt x="1870" y="1473"/>
                    <a:pt x="1870" y="1473"/>
                    <a:pt x="1870" y="1473"/>
                  </a:cubicBezTo>
                  <a:cubicBezTo>
                    <a:pt x="1882" y="1471"/>
                    <a:pt x="1882" y="1471"/>
                    <a:pt x="1882" y="1471"/>
                  </a:cubicBezTo>
                  <a:cubicBezTo>
                    <a:pt x="1894" y="1461"/>
                    <a:pt x="1894" y="1461"/>
                    <a:pt x="1894" y="1461"/>
                  </a:cubicBezTo>
                  <a:cubicBezTo>
                    <a:pt x="1902" y="1453"/>
                    <a:pt x="1902" y="1453"/>
                    <a:pt x="1902" y="1453"/>
                  </a:cubicBezTo>
                  <a:cubicBezTo>
                    <a:pt x="1916" y="1453"/>
                    <a:pt x="1916" y="1453"/>
                    <a:pt x="1916" y="1453"/>
                  </a:cubicBezTo>
                  <a:cubicBezTo>
                    <a:pt x="1915" y="1471"/>
                    <a:pt x="1915" y="1471"/>
                    <a:pt x="1915" y="1471"/>
                  </a:cubicBezTo>
                  <a:cubicBezTo>
                    <a:pt x="1900" y="1476"/>
                    <a:pt x="1900" y="1476"/>
                    <a:pt x="1900" y="1476"/>
                  </a:cubicBezTo>
                  <a:cubicBezTo>
                    <a:pt x="1900" y="1502"/>
                    <a:pt x="1900" y="1502"/>
                    <a:pt x="1900" y="1502"/>
                  </a:cubicBezTo>
                  <a:cubicBezTo>
                    <a:pt x="1871" y="1507"/>
                    <a:pt x="1871" y="1507"/>
                    <a:pt x="1871" y="1507"/>
                  </a:cubicBezTo>
                  <a:cubicBezTo>
                    <a:pt x="1878" y="1541"/>
                    <a:pt x="1878" y="1541"/>
                    <a:pt x="1878" y="1541"/>
                  </a:cubicBezTo>
                  <a:cubicBezTo>
                    <a:pt x="1875" y="1555"/>
                    <a:pt x="1875" y="1555"/>
                    <a:pt x="1875" y="1555"/>
                  </a:cubicBezTo>
                  <a:cubicBezTo>
                    <a:pt x="1856" y="1563"/>
                    <a:pt x="1856" y="1563"/>
                    <a:pt x="1856" y="1563"/>
                  </a:cubicBezTo>
                  <a:cubicBezTo>
                    <a:pt x="1856" y="1583"/>
                    <a:pt x="1856" y="1583"/>
                    <a:pt x="1856" y="1583"/>
                  </a:cubicBezTo>
                  <a:cubicBezTo>
                    <a:pt x="1850" y="1602"/>
                    <a:pt x="1850" y="1602"/>
                    <a:pt x="1850" y="1602"/>
                  </a:cubicBezTo>
                  <a:cubicBezTo>
                    <a:pt x="1850" y="1602"/>
                    <a:pt x="1827" y="1607"/>
                    <a:pt x="1831" y="1603"/>
                  </a:cubicBezTo>
                  <a:cubicBezTo>
                    <a:pt x="1836" y="1598"/>
                    <a:pt x="1822" y="1594"/>
                    <a:pt x="1822" y="1594"/>
                  </a:cubicBezTo>
                  <a:cubicBezTo>
                    <a:pt x="1822" y="1582"/>
                    <a:pt x="1822" y="1582"/>
                    <a:pt x="1822" y="1582"/>
                  </a:cubicBezTo>
                  <a:cubicBezTo>
                    <a:pt x="1826" y="1569"/>
                    <a:pt x="1826" y="1569"/>
                    <a:pt x="1826" y="1569"/>
                  </a:cubicBezTo>
                  <a:cubicBezTo>
                    <a:pt x="1842" y="1564"/>
                    <a:pt x="1842" y="1564"/>
                    <a:pt x="1842" y="1564"/>
                  </a:cubicBezTo>
                  <a:cubicBezTo>
                    <a:pt x="1835" y="1556"/>
                    <a:pt x="1835" y="1556"/>
                    <a:pt x="1835" y="1556"/>
                  </a:cubicBezTo>
                  <a:cubicBezTo>
                    <a:pt x="1818" y="1563"/>
                    <a:pt x="1818" y="1563"/>
                    <a:pt x="1818" y="1563"/>
                  </a:cubicBezTo>
                  <a:cubicBezTo>
                    <a:pt x="1799" y="1566"/>
                    <a:pt x="1799" y="1566"/>
                    <a:pt x="1799" y="1566"/>
                  </a:cubicBezTo>
                  <a:cubicBezTo>
                    <a:pt x="1799" y="1575"/>
                    <a:pt x="1799" y="1575"/>
                    <a:pt x="1799" y="1575"/>
                  </a:cubicBezTo>
                  <a:cubicBezTo>
                    <a:pt x="1772" y="1587"/>
                    <a:pt x="1772" y="1587"/>
                    <a:pt x="1772" y="1587"/>
                  </a:cubicBezTo>
                  <a:cubicBezTo>
                    <a:pt x="1759" y="1604"/>
                    <a:pt x="1759" y="1604"/>
                    <a:pt x="1759" y="1604"/>
                  </a:cubicBezTo>
                  <a:cubicBezTo>
                    <a:pt x="1743" y="1608"/>
                    <a:pt x="1743" y="1608"/>
                    <a:pt x="1743" y="1608"/>
                  </a:cubicBezTo>
                  <a:cubicBezTo>
                    <a:pt x="1731" y="1620"/>
                    <a:pt x="1731" y="1620"/>
                    <a:pt x="1731" y="1620"/>
                  </a:cubicBezTo>
                  <a:cubicBezTo>
                    <a:pt x="1726" y="1635"/>
                    <a:pt x="1726" y="1635"/>
                    <a:pt x="1726" y="1635"/>
                  </a:cubicBezTo>
                  <a:cubicBezTo>
                    <a:pt x="1731" y="1653"/>
                    <a:pt x="1731" y="1653"/>
                    <a:pt x="1731" y="1653"/>
                  </a:cubicBezTo>
                  <a:cubicBezTo>
                    <a:pt x="1741" y="1664"/>
                    <a:pt x="1741" y="1664"/>
                    <a:pt x="1741" y="1664"/>
                  </a:cubicBezTo>
                  <a:cubicBezTo>
                    <a:pt x="1729" y="1677"/>
                    <a:pt x="1729" y="1677"/>
                    <a:pt x="1729" y="1677"/>
                  </a:cubicBezTo>
                  <a:cubicBezTo>
                    <a:pt x="1708" y="1669"/>
                    <a:pt x="1708" y="1669"/>
                    <a:pt x="1708" y="1669"/>
                  </a:cubicBezTo>
                  <a:cubicBezTo>
                    <a:pt x="1715" y="1690"/>
                    <a:pt x="1715" y="1690"/>
                    <a:pt x="1715" y="1690"/>
                  </a:cubicBezTo>
                  <a:cubicBezTo>
                    <a:pt x="1700" y="1705"/>
                    <a:pt x="1700" y="1705"/>
                    <a:pt x="1700" y="1705"/>
                  </a:cubicBezTo>
                  <a:cubicBezTo>
                    <a:pt x="1686" y="1718"/>
                    <a:pt x="1686" y="1718"/>
                    <a:pt x="1686" y="1718"/>
                  </a:cubicBezTo>
                  <a:cubicBezTo>
                    <a:pt x="1675" y="1718"/>
                    <a:pt x="1675" y="1718"/>
                    <a:pt x="1675" y="1718"/>
                  </a:cubicBezTo>
                  <a:cubicBezTo>
                    <a:pt x="1663" y="1728"/>
                    <a:pt x="1663" y="1728"/>
                    <a:pt x="1663" y="1728"/>
                  </a:cubicBezTo>
                  <a:cubicBezTo>
                    <a:pt x="1671" y="1741"/>
                    <a:pt x="1671" y="1741"/>
                    <a:pt x="1671" y="1741"/>
                  </a:cubicBezTo>
                  <a:cubicBezTo>
                    <a:pt x="1677" y="1747"/>
                    <a:pt x="1677" y="1747"/>
                    <a:pt x="1677" y="1747"/>
                  </a:cubicBezTo>
                  <a:cubicBezTo>
                    <a:pt x="1660" y="1757"/>
                    <a:pt x="1660" y="1757"/>
                    <a:pt x="1660" y="1757"/>
                  </a:cubicBezTo>
                  <a:cubicBezTo>
                    <a:pt x="1638" y="1757"/>
                    <a:pt x="1638" y="1757"/>
                    <a:pt x="1638" y="1757"/>
                  </a:cubicBezTo>
                  <a:cubicBezTo>
                    <a:pt x="1616" y="1779"/>
                    <a:pt x="1616" y="1779"/>
                    <a:pt x="1616" y="1779"/>
                  </a:cubicBezTo>
                  <a:cubicBezTo>
                    <a:pt x="1602" y="1793"/>
                    <a:pt x="1602" y="1793"/>
                    <a:pt x="1602" y="1793"/>
                  </a:cubicBezTo>
                  <a:cubicBezTo>
                    <a:pt x="1587" y="1819"/>
                    <a:pt x="1587" y="1819"/>
                    <a:pt x="1587" y="1819"/>
                  </a:cubicBezTo>
                  <a:cubicBezTo>
                    <a:pt x="1570" y="1836"/>
                    <a:pt x="1570" y="1836"/>
                    <a:pt x="1570" y="1836"/>
                  </a:cubicBezTo>
                  <a:cubicBezTo>
                    <a:pt x="1554" y="1869"/>
                    <a:pt x="1554" y="1869"/>
                    <a:pt x="1554" y="1869"/>
                  </a:cubicBezTo>
                  <a:cubicBezTo>
                    <a:pt x="1551" y="1900"/>
                    <a:pt x="1551" y="1900"/>
                    <a:pt x="1551" y="1900"/>
                  </a:cubicBezTo>
                  <a:cubicBezTo>
                    <a:pt x="1566" y="1931"/>
                    <a:pt x="1566" y="1931"/>
                    <a:pt x="1566" y="1931"/>
                  </a:cubicBezTo>
                  <a:cubicBezTo>
                    <a:pt x="1552" y="1946"/>
                    <a:pt x="1552" y="1946"/>
                    <a:pt x="1552" y="1946"/>
                  </a:cubicBezTo>
                  <a:cubicBezTo>
                    <a:pt x="1547" y="1977"/>
                    <a:pt x="1547" y="1977"/>
                    <a:pt x="1547" y="1977"/>
                  </a:cubicBezTo>
                  <a:cubicBezTo>
                    <a:pt x="1556" y="1999"/>
                    <a:pt x="1556" y="1999"/>
                    <a:pt x="1556" y="1999"/>
                  </a:cubicBezTo>
                  <a:cubicBezTo>
                    <a:pt x="1569" y="2013"/>
                    <a:pt x="1569" y="2013"/>
                    <a:pt x="1569" y="2013"/>
                  </a:cubicBezTo>
                  <a:cubicBezTo>
                    <a:pt x="1558" y="2032"/>
                    <a:pt x="1558" y="2032"/>
                    <a:pt x="1558" y="2032"/>
                  </a:cubicBezTo>
                  <a:cubicBezTo>
                    <a:pt x="1558" y="2058"/>
                    <a:pt x="1558" y="2058"/>
                    <a:pt x="1558" y="2058"/>
                  </a:cubicBezTo>
                  <a:cubicBezTo>
                    <a:pt x="1558" y="2093"/>
                    <a:pt x="1558" y="2093"/>
                    <a:pt x="1558" y="2093"/>
                  </a:cubicBezTo>
                  <a:cubicBezTo>
                    <a:pt x="1552" y="2117"/>
                    <a:pt x="1552" y="2117"/>
                    <a:pt x="1552" y="2117"/>
                  </a:cubicBezTo>
                  <a:cubicBezTo>
                    <a:pt x="1552" y="2150"/>
                    <a:pt x="1552" y="2150"/>
                    <a:pt x="1552" y="2150"/>
                  </a:cubicBezTo>
                  <a:cubicBezTo>
                    <a:pt x="1562" y="2160"/>
                    <a:pt x="1562" y="2160"/>
                    <a:pt x="1562" y="2160"/>
                  </a:cubicBezTo>
                  <a:cubicBezTo>
                    <a:pt x="1562" y="2184"/>
                    <a:pt x="1562" y="2184"/>
                    <a:pt x="1562" y="2184"/>
                  </a:cubicBezTo>
                  <a:cubicBezTo>
                    <a:pt x="1562" y="2210"/>
                    <a:pt x="1562" y="2210"/>
                    <a:pt x="1562" y="2210"/>
                  </a:cubicBezTo>
                  <a:cubicBezTo>
                    <a:pt x="1553" y="2242"/>
                    <a:pt x="1553" y="2242"/>
                    <a:pt x="1553" y="2242"/>
                  </a:cubicBezTo>
                  <a:cubicBezTo>
                    <a:pt x="1553" y="2270"/>
                    <a:pt x="1553" y="2270"/>
                    <a:pt x="1553" y="2270"/>
                  </a:cubicBezTo>
                  <a:cubicBezTo>
                    <a:pt x="1538" y="2294"/>
                    <a:pt x="1538" y="2294"/>
                    <a:pt x="1538" y="2294"/>
                  </a:cubicBezTo>
                  <a:cubicBezTo>
                    <a:pt x="1538" y="2318"/>
                    <a:pt x="1538" y="2318"/>
                    <a:pt x="1538" y="2318"/>
                  </a:cubicBezTo>
                  <a:cubicBezTo>
                    <a:pt x="1531" y="2339"/>
                    <a:pt x="1531" y="2339"/>
                    <a:pt x="1531" y="2339"/>
                  </a:cubicBezTo>
                  <a:cubicBezTo>
                    <a:pt x="1539" y="2359"/>
                    <a:pt x="1539" y="2359"/>
                    <a:pt x="1539" y="2359"/>
                  </a:cubicBezTo>
                  <a:cubicBezTo>
                    <a:pt x="1554" y="2359"/>
                    <a:pt x="1554" y="2359"/>
                    <a:pt x="1554" y="2359"/>
                  </a:cubicBezTo>
                  <a:cubicBezTo>
                    <a:pt x="1565" y="2347"/>
                    <a:pt x="1565" y="2347"/>
                    <a:pt x="1565" y="2347"/>
                  </a:cubicBezTo>
                  <a:cubicBezTo>
                    <a:pt x="1581" y="2347"/>
                    <a:pt x="1581" y="2347"/>
                    <a:pt x="1581" y="2347"/>
                  </a:cubicBezTo>
                  <a:cubicBezTo>
                    <a:pt x="1594" y="2335"/>
                    <a:pt x="1594" y="2335"/>
                    <a:pt x="1594" y="2335"/>
                  </a:cubicBezTo>
                  <a:cubicBezTo>
                    <a:pt x="1608" y="2321"/>
                    <a:pt x="1608" y="2321"/>
                    <a:pt x="1608" y="2321"/>
                  </a:cubicBezTo>
                  <a:cubicBezTo>
                    <a:pt x="1618" y="2330"/>
                    <a:pt x="1618" y="2330"/>
                    <a:pt x="1618" y="2330"/>
                  </a:cubicBezTo>
                  <a:cubicBezTo>
                    <a:pt x="1629" y="2336"/>
                    <a:pt x="1629" y="2336"/>
                    <a:pt x="1629" y="2336"/>
                  </a:cubicBezTo>
                  <a:cubicBezTo>
                    <a:pt x="1629" y="2349"/>
                    <a:pt x="1629" y="2349"/>
                    <a:pt x="1629" y="2349"/>
                  </a:cubicBezTo>
                  <a:cubicBezTo>
                    <a:pt x="1638" y="2366"/>
                    <a:pt x="1638" y="2366"/>
                    <a:pt x="1638" y="2366"/>
                  </a:cubicBezTo>
                  <a:cubicBezTo>
                    <a:pt x="1650" y="2377"/>
                    <a:pt x="1650" y="2377"/>
                    <a:pt x="1650" y="2377"/>
                  </a:cubicBezTo>
                  <a:cubicBezTo>
                    <a:pt x="1660" y="2367"/>
                    <a:pt x="1660" y="2367"/>
                    <a:pt x="1660" y="2367"/>
                  </a:cubicBezTo>
                  <a:cubicBezTo>
                    <a:pt x="1660" y="2352"/>
                    <a:pt x="1660" y="2352"/>
                    <a:pt x="1660" y="2352"/>
                  </a:cubicBezTo>
                  <a:cubicBezTo>
                    <a:pt x="1647" y="2346"/>
                    <a:pt x="1647" y="2346"/>
                    <a:pt x="1647" y="2346"/>
                  </a:cubicBezTo>
                  <a:cubicBezTo>
                    <a:pt x="1647" y="2331"/>
                    <a:pt x="1647" y="2331"/>
                    <a:pt x="1647" y="2331"/>
                  </a:cubicBezTo>
                  <a:cubicBezTo>
                    <a:pt x="1657" y="2320"/>
                    <a:pt x="1657" y="2320"/>
                    <a:pt x="1657" y="2320"/>
                  </a:cubicBezTo>
                  <a:cubicBezTo>
                    <a:pt x="1657" y="2329"/>
                    <a:pt x="1657" y="2329"/>
                    <a:pt x="1657" y="2329"/>
                  </a:cubicBezTo>
                  <a:cubicBezTo>
                    <a:pt x="1669" y="2338"/>
                    <a:pt x="1669" y="2338"/>
                    <a:pt x="1669" y="2338"/>
                  </a:cubicBezTo>
                  <a:cubicBezTo>
                    <a:pt x="1675" y="2336"/>
                    <a:pt x="1675" y="2336"/>
                    <a:pt x="1675" y="2336"/>
                  </a:cubicBezTo>
                  <a:cubicBezTo>
                    <a:pt x="1680" y="2342"/>
                    <a:pt x="1680" y="2342"/>
                    <a:pt x="1680" y="2342"/>
                  </a:cubicBezTo>
                  <a:cubicBezTo>
                    <a:pt x="1680" y="2359"/>
                    <a:pt x="1680" y="2359"/>
                    <a:pt x="1680" y="2359"/>
                  </a:cubicBezTo>
                  <a:cubicBezTo>
                    <a:pt x="1680" y="2372"/>
                    <a:pt x="1680" y="2372"/>
                    <a:pt x="1680" y="2372"/>
                  </a:cubicBezTo>
                  <a:cubicBezTo>
                    <a:pt x="1700" y="2364"/>
                    <a:pt x="1700" y="2364"/>
                    <a:pt x="1700" y="2364"/>
                  </a:cubicBezTo>
                  <a:cubicBezTo>
                    <a:pt x="1700" y="2355"/>
                    <a:pt x="1700" y="2355"/>
                    <a:pt x="1700" y="2355"/>
                  </a:cubicBezTo>
                  <a:cubicBezTo>
                    <a:pt x="1710" y="2340"/>
                    <a:pt x="1710" y="2340"/>
                    <a:pt x="1710" y="2340"/>
                  </a:cubicBezTo>
                  <a:cubicBezTo>
                    <a:pt x="1717" y="2334"/>
                    <a:pt x="1717" y="2334"/>
                    <a:pt x="1717" y="2334"/>
                  </a:cubicBezTo>
                  <a:cubicBezTo>
                    <a:pt x="1728" y="2342"/>
                    <a:pt x="1728" y="2342"/>
                    <a:pt x="1728" y="2342"/>
                  </a:cubicBezTo>
                  <a:cubicBezTo>
                    <a:pt x="1730" y="2326"/>
                    <a:pt x="1730" y="2326"/>
                    <a:pt x="1730" y="2326"/>
                  </a:cubicBezTo>
                  <a:cubicBezTo>
                    <a:pt x="1721" y="2317"/>
                    <a:pt x="1721" y="2317"/>
                    <a:pt x="1721" y="2317"/>
                  </a:cubicBezTo>
                  <a:cubicBezTo>
                    <a:pt x="1712" y="2300"/>
                    <a:pt x="1712" y="2300"/>
                    <a:pt x="1712" y="2300"/>
                  </a:cubicBezTo>
                  <a:cubicBezTo>
                    <a:pt x="1702" y="2281"/>
                    <a:pt x="1702" y="2281"/>
                    <a:pt x="1702" y="2281"/>
                  </a:cubicBezTo>
                  <a:cubicBezTo>
                    <a:pt x="1719" y="2271"/>
                    <a:pt x="1719" y="2271"/>
                    <a:pt x="1719" y="2271"/>
                  </a:cubicBezTo>
                  <a:cubicBezTo>
                    <a:pt x="1730" y="2261"/>
                    <a:pt x="1730" y="2261"/>
                    <a:pt x="1730" y="2261"/>
                  </a:cubicBezTo>
                  <a:cubicBezTo>
                    <a:pt x="1751" y="2256"/>
                    <a:pt x="1751" y="2256"/>
                    <a:pt x="1751" y="2256"/>
                  </a:cubicBezTo>
                  <a:cubicBezTo>
                    <a:pt x="1776" y="2256"/>
                    <a:pt x="1776" y="2256"/>
                    <a:pt x="1776" y="2256"/>
                  </a:cubicBezTo>
                  <a:cubicBezTo>
                    <a:pt x="1797" y="2258"/>
                    <a:pt x="1797" y="2258"/>
                    <a:pt x="1797" y="2258"/>
                  </a:cubicBezTo>
                  <a:cubicBezTo>
                    <a:pt x="1806" y="2268"/>
                    <a:pt x="1806" y="2268"/>
                    <a:pt x="1806" y="2268"/>
                  </a:cubicBezTo>
                  <a:cubicBezTo>
                    <a:pt x="1806" y="2268"/>
                    <a:pt x="1828" y="2264"/>
                    <a:pt x="1833" y="2264"/>
                  </a:cubicBezTo>
                  <a:cubicBezTo>
                    <a:pt x="1838" y="2264"/>
                    <a:pt x="1851" y="2258"/>
                    <a:pt x="1851" y="2258"/>
                  </a:cubicBezTo>
                  <a:cubicBezTo>
                    <a:pt x="1864" y="2270"/>
                    <a:pt x="1864" y="2270"/>
                    <a:pt x="1864" y="2270"/>
                  </a:cubicBezTo>
                  <a:cubicBezTo>
                    <a:pt x="1854" y="2279"/>
                    <a:pt x="1854" y="2279"/>
                    <a:pt x="1854" y="2279"/>
                  </a:cubicBezTo>
                  <a:cubicBezTo>
                    <a:pt x="1848" y="2286"/>
                    <a:pt x="1848" y="2286"/>
                    <a:pt x="1848" y="2286"/>
                  </a:cubicBezTo>
                  <a:cubicBezTo>
                    <a:pt x="1842" y="2297"/>
                    <a:pt x="1842" y="2297"/>
                    <a:pt x="1842" y="2297"/>
                  </a:cubicBezTo>
                  <a:cubicBezTo>
                    <a:pt x="1858" y="2297"/>
                    <a:pt x="1858" y="2297"/>
                    <a:pt x="1858" y="2297"/>
                  </a:cubicBezTo>
                  <a:cubicBezTo>
                    <a:pt x="1876" y="2297"/>
                    <a:pt x="1876" y="2297"/>
                    <a:pt x="1876" y="2297"/>
                  </a:cubicBezTo>
                  <a:cubicBezTo>
                    <a:pt x="1879" y="2309"/>
                    <a:pt x="1879" y="2309"/>
                    <a:pt x="1879" y="2309"/>
                  </a:cubicBezTo>
                  <a:cubicBezTo>
                    <a:pt x="1894" y="2324"/>
                    <a:pt x="1894" y="2324"/>
                    <a:pt x="1894" y="2324"/>
                  </a:cubicBezTo>
                  <a:cubicBezTo>
                    <a:pt x="1912" y="2321"/>
                    <a:pt x="1912" y="2321"/>
                    <a:pt x="1912" y="2321"/>
                  </a:cubicBezTo>
                  <a:cubicBezTo>
                    <a:pt x="1921" y="2330"/>
                    <a:pt x="1921" y="2330"/>
                    <a:pt x="1921" y="2330"/>
                  </a:cubicBezTo>
                  <a:cubicBezTo>
                    <a:pt x="1931" y="2349"/>
                    <a:pt x="1931" y="2349"/>
                    <a:pt x="1931" y="2349"/>
                  </a:cubicBezTo>
                  <a:cubicBezTo>
                    <a:pt x="1934" y="2385"/>
                    <a:pt x="1934" y="2385"/>
                    <a:pt x="1934" y="2385"/>
                  </a:cubicBezTo>
                  <a:cubicBezTo>
                    <a:pt x="1946" y="2424"/>
                    <a:pt x="1946" y="2424"/>
                    <a:pt x="1946" y="2424"/>
                  </a:cubicBezTo>
                  <a:cubicBezTo>
                    <a:pt x="1966" y="2453"/>
                    <a:pt x="1966" y="2453"/>
                    <a:pt x="1966" y="2453"/>
                  </a:cubicBezTo>
                  <a:cubicBezTo>
                    <a:pt x="1991" y="2477"/>
                    <a:pt x="1991" y="2477"/>
                    <a:pt x="1991" y="2477"/>
                  </a:cubicBezTo>
                  <a:cubicBezTo>
                    <a:pt x="2000" y="2487"/>
                    <a:pt x="2000" y="2487"/>
                    <a:pt x="2000" y="2487"/>
                  </a:cubicBezTo>
                  <a:cubicBezTo>
                    <a:pt x="2005" y="2503"/>
                    <a:pt x="2005" y="2503"/>
                    <a:pt x="2005" y="2503"/>
                  </a:cubicBezTo>
                  <a:cubicBezTo>
                    <a:pt x="2024" y="2523"/>
                    <a:pt x="2024" y="2523"/>
                    <a:pt x="2024" y="2523"/>
                  </a:cubicBezTo>
                  <a:cubicBezTo>
                    <a:pt x="2038" y="2546"/>
                    <a:pt x="2038" y="2546"/>
                    <a:pt x="2038" y="2546"/>
                  </a:cubicBezTo>
                  <a:cubicBezTo>
                    <a:pt x="2043" y="2559"/>
                    <a:pt x="2043" y="2559"/>
                    <a:pt x="2043" y="2559"/>
                  </a:cubicBezTo>
                  <a:cubicBezTo>
                    <a:pt x="2061" y="2587"/>
                    <a:pt x="2061" y="2587"/>
                    <a:pt x="2061" y="2587"/>
                  </a:cubicBezTo>
                  <a:cubicBezTo>
                    <a:pt x="2076" y="2602"/>
                    <a:pt x="2076" y="2602"/>
                    <a:pt x="2076" y="2602"/>
                  </a:cubicBezTo>
                  <a:cubicBezTo>
                    <a:pt x="2076" y="2642"/>
                    <a:pt x="2076" y="2642"/>
                    <a:pt x="2076" y="2642"/>
                  </a:cubicBezTo>
                  <a:cubicBezTo>
                    <a:pt x="2070" y="2677"/>
                    <a:pt x="2070" y="2677"/>
                    <a:pt x="2070" y="2677"/>
                  </a:cubicBezTo>
                  <a:cubicBezTo>
                    <a:pt x="2080" y="2712"/>
                    <a:pt x="2080" y="2712"/>
                    <a:pt x="2080" y="2712"/>
                  </a:cubicBezTo>
                  <a:cubicBezTo>
                    <a:pt x="2080" y="2748"/>
                    <a:pt x="2080" y="2748"/>
                    <a:pt x="2080" y="2748"/>
                  </a:cubicBezTo>
                  <a:cubicBezTo>
                    <a:pt x="2090" y="2776"/>
                    <a:pt x="2090" y="2776"/>
                    <a:pt x="2090" y="2776"/>
                  </a:cubicBezTo>
                  <a:cubicBezTo>
                    <a:pt x="2098" y="2807"/>
                    <a:pt x="2098" y="2807"/>
                    <a:pt x="2098" y="2807"/>
                  </a:cubicBezTo>
                  <a:cubicBezTo>
                    <a:pt x="2104" y="2835"/>
                    <a:pt x="2104" y="2835"/>
                    <a:pt x="2104" y="2835"/>
                  </a:cubicBezTo>
                  <a:cubicBezTo>
                    <a:pt x="2109" y="2872"/>
                    <a:pt x="2109" y="2872"/>
                    <a:pt x="2109" y="2872"/>
                  </a:cubicBezTo>
                  <a:cubicBezTo>
                    <a:pt x="2109" y="2909"/>
                    <a:pt x="2109" y="2909"/>
                    <a:pt x="2109" y="2909"/>
                  </a:cubicBezTo>
                  <a:cubicBezTo>
                    <a:pt x="2104" y="2928"/>
                    <a:pt x="2104" y="2928"/>
                    <a:pt x="2104" y="2928"/>
                  </a:cubicBezTo>
                  <a:cubicBezTo>
                    <a:pt x="2104" y="2966"/>
                    <a:pt x="2104" y="2966"/>
                    <a:pt x="2104" y="2966"/>
                  </a:cubicBezTo>
                  <a:cubicBezTo>
                    <a:pt x="2104" y="3013"/>
                    <a:pt x="2104" y="3013"/>
                    <a:pt x="2104" y="3013"/>
                  </a:cubicBezTo>
                  <a:cubicBezTo>
                    <a:pt x="2098" y="3047"/>
                    <a:pt x="2098" y="3047"/>
                    <a:pt x="2098" y="3047"/>
                  </a:cubicBezTo>
                  <a:cubicBezTo>
                    <a:pt x="2104" y="3083"/>
                    <a:pt x="2104" y="3083"/>
                    <a:pt x="2104" y="3083"/>
                  </a:cubicBezTo>
                  <a:cubicBezTo>
                    <a:pt x="2102" y="3129"/>
                    <a:pt x="2102" y="3129"/>
                    <a:pt x="2102" y="3129"/>
                  </a:cubicBezTo>
                  <a:cubicBezTo>
                    <a:pt x="2102" y="3152"/>
                    <a:pt x="2102" y="3152"/>
                    <a:pt x="2102" y="3152"/>
                  </a:cubicBezTo>
                  <a:cubicBezTo>
                    <a:pt x="2082" y="3184"/>
                    <a:pt x="2082" y="3184"/>
                    <a:pt x="2082" y="3184"/>
                  </a:cubicBezTo>
                  <a:cubicBezTo>
                    <a:pt x="2070" y="3211"/>
                    <a:pt x="2070" y="3211"/>
                    <a:pt x="2070" y="3211"/>
                  </a:cubicBezTo>
                  <a:cubicBezTo>
                    <a:pt x="2055" y="3238"/>
                    <a:pt x="2055" y="3238"/>
                    <a:pt x="2055" y="3238"/>
                  </a:cubicBezTo>
                  <a:cubicBezTo>
                    <a:pt x="2043" y="3238"/>
                    <a:pt x="2043" y="3238"/>
                    <a:pt x="2043" y="3238"/>
                  </a:cubicBezTo>
                  <a:cubicBezTo>
                    <a:pt x="2019" y="3247"/>
                    <a:pt x="2019" y="3247"/>
                    <a:pt x="2019" y="3247"/>
                  </a:cubicBezTo>
                  <a:cubicBezTo>
                    <a:pt x="1998" y="3259"/>
                    <a:pt x="1998" y="3259"/>
                    <a:pt x="1998" y="3259"/>
                  </a:cubicBezTo>
                  <a:cubicBezTo>
                    <a:pt x="1984" y="3253"/>
                    <a:pt x="1984" y="3253"/>
                    <a:pt x="1984" y="3253"/>
                  </a:cubicBezTo>
                  <a:cubicBezTo>
                    <a:pt x="1984" y="3240"/>
                    <a:pt x="1984" y="3240"/>
                    <a:pt x="1984" y="3240"/>
                  </a:cubicBezTo>
                  <a:cubicBezTo>
                    <a:pt x="1977" y="3233"/>
                    <a:pt x="1977" y="3233"/>
                    <a:pt x="1977" y="3233"/>
                  </a:cubicBezTo>
                  <a:cubicBezTo>
                    <a:pt x="1970" y="3249"/>
                    <a:pt x="1970" y="3249"/>
                    <a:pt x="1970" y="3249"/>
                  </a:cubicBezTo>
                  <a:cubicBezTo>
                    <a:pt x="1970" y="3267"/>
                    <a:pt x="1970" y="3267"/>
                    <a:pt x="1970" y="3267"/>
                  </a:cubicBezTo>
                  <a:cubicBezTo>
                    <a:pt x="1962" y="3259"/>
                    <a:pt x="1962" y="3259"/>
                    <a:pt x="1962" y="3259"/>
                  </a:cubicBezTo>
                  <a:cubicBezTo>
                    <a:pt x="1949" y="3246"/>
                    <a:pt x="1949" y="3246"/>
                    <a:pt x="1949" y="3246"/>
                  </a:cubicBezTo>
                  <a:cubicBezTo>
                    <a:pt x="1949" y="3256"/>
                    <a:pt x="1949" y="3256"/>
                    <a:pt x="1949" y="3256"/>
                  </a:cubicBezTo>
                  <a:cubicBezTo>
                    <a:pt x="1945" y="3280"/>
                    <a:pt x="1945" y="3280"/>
                    <a:pt x="1945" y="3280"/>
                  </a:cubicBezTo>
                  <a:cubicBezTo>
                    <a:pt x="1949" y="3297"/>
                    <a:pt x="1949" y="3297"/>
                    <a:pt x="1949" y="3297"/>
                  </a:cubicBezTo>
                  <a:cubicBezTo>
                    <a:pt x="1944" y="3315"/>
                    <a:pt x="1944" y="3315"/>
                    <a:pt x="1944" y="3315"/>
                  </a:cubicBezTo>
                  <a:cubicBezTo>
                    <a:pt x="1936" y="3324"/>
                    <a:pt x="1936" y="3324"/>
                    <a:pt x="1936" y="3324"/>
                  </a:cubicBezTo>
                  <a:cubicBezTo>
                    <a:pt x="1936" y="3333"/>
                    <a:pt x="1936" y="3333"/>
                    <a:pt x="1936" y="3333"/>
                  </a:cubicBezTo>
                  <a:cubicBezTo>
                    <a:pt x="1936" y="3349"/>
                    <a:pt x="1936" y="3349"/>
                    <a:pt x="1936" y="3349"/>
                  </a:cubicBezTo>
                  <a:cubicBezTo>
                    <a:pt x="1917" y="3348"/>
                    <a:pt x="1917" y="3348"/>
                    <a:pt x="1917" y="3348"/>
                  </a:cubicBezTo>
                  <a:cubicBezTo>
                    <a:pt x="1909" y="3340"/>
                    <a:pt x="1909" y="3340"/>
                    <a:pt x="1909" y="3340"/>
                  </a:cubicBezTo>
                  <a:cubicBezTo>
                    <a:pt x="1916" y="3318"/>
                    <a:pt x="1916" y="3318"/>
                    <a:pt x="1916" y="3318"/>
                  </a:cubicBezTo>
                  <a:cubicBezTo>
                    <a:pt x="1928" y="3295"/>
                    <a:pt x="1928" y="3295"/>
                    <a:pt x="1928" y="3295"/>
                  </a:cubicBezTo>
                  <a:cubicBezTo>
                    <a:pt x="1928" y="3275"/>
                    <a:pt x="1928" y="3275"/>
                    <a:pt x="1928" y="3275"/>
                  </a:cubicBezTo>
                  <a:cubicBezTo>
                    <a:pt x="1918" y="3253"/>
                    <a:pt x="1918" y="3253"/>
                    <a:pt x="1918" y="3253"/>
                  </a:cubicBezTo>
                  <a:cubicBezTo>
                    <a:pt x="1897" y="3232"/>
                    <a:pt x="1897" y="3232"/>
                    <a:pt x="1897" y="3232"/>
                  </a:cubicBezTo>
                  <a:cubicBezTo>
                    <a:pt x="1886" y="3221"/>
                    <a:pt x="1886" y="3221"/>
                    <a:pt x="1886" y="3221"/>
                  </a:cubicBezTo>
                  <a:cubicBezTo>
                    <a:pt x="1878" y="3199"/>
                    <a:pt x="1878" y="3199"/>
                    <a:pt x="1878" y="3199"/>
                  </a:cubicBezTo>
                  <a:cubicBezTo>
                    <a:pt x="1859" y="3181"/>
                    <a:pt x="1859" y="3181"/>
                    <a:pt x="1859" y="3181"/>
                  </a:cubicBezTo>
                  <a:cubicBezTo>
                    <a:pt x="1842" y="3175"/>
                    <a:pt x="1842" y="3175"/>
                    <a:pt x="1842" y="3175"/>
                  </a:cubicBezTo>
                  <a:cubicBezTo>
                    <a:pt x="1841" y="3156"/>
                    <a:pt x="1841" y="3156"/>
                    <a:pt x="1841" y="3156"/>
                  </a:cubicBezTo>
                  <a:cubicBezTo>
                    <a:pt x="1853" y="3144"/>
                    <a:pt x="1853" y="3144"/>
                    <a:pt x="1853" y="3144"/>
                  </a:cubicBezTo>
                  <a:cubicBezTo>
                    <a:pt x="1864" y="3133"/>
                    <a:pt x="1864" y="3133"/>
                    <a:pt x="1864" y="3133"/>
                  </a:cubicBezTo>
                  <a:cubicBezTo>
                    <a:pt x="1864" y="3114"/>
                    <a:pt x="1864" y="3114"/>
                    <a:pt x="1864" y="3114"/>
                  </a:cubicBezTo>
                  <a:cubicBezTo>
                    <a:pt x="1878" y="3100"/>
                    <a:pt x="1878" y="3100"/>
                    <a:pt x="1878" y="3100"/>
                  </a:cubicBezTo>
                  <a:cubicBezTo>
                    <a:pt x="1893" y="3093"/>
                    <a:pt x="1893" y="3093"/>
                    <a:pt x="1893" y="3093"/>
                  </a:cubicBezTo>
                  <a:cubicBezTo>
                    <a:pt x="1909" y="3098"/>
                    <a:pt x="1909" y="3098"/>
                    <a:pt x="1909" y="3098"/>
                  </a:cubicBezTo>
                  <a:cubicBezTo>
                    <a:pt x="1923" y="3084"/>
                    <a:pt x="1923" y="3084"/>
                    <a:pt x="1923" y="3084"/>
                  </a:cubicBezTo>
                  <a:cubicBezTo>
                    <a:pt x="1932" y="3067"/>
                    <a:pt x="1932" y="3067"/>
                    <a:pt x="1932" y="3067"/>
                  </a:cubicBezTo>
                  <a:cubicBezTo>
                    <a:pt x="1916" y="3042"/>
                    <a:pt x="1916" y="3042"/>
                    <a:pt x="1916" y="3042"/>
                  </a:cubicBezTo>
                  <a:cubicBezTo>
                    <a:pt x="1924" y="3022"/>
                    <a:pt x="1924" y="3022"/>
                    <a:pt x="1924" y="3022"/>
                  </a:cubicBezTo>
                  <a:cubicBezTo>
                    <a:pt x="1914" y="3001"/>
                    <a:pt x="1914" y="3001"/>
                    <a:pt x="1914" y="3001"/>
                  </a:cubicBezTo>
                  <a:cubicBezTo>
                    <a:pt x="1912" y="2979"/>
                    <a:pt x="1912" y="2979"/>
                    <a:pt x="1912" y="2979"/>
                  </a:cubicBezTo>
                  <a:cubicBezTo>
                    <a:pt x="1899" y="2960"/>
                    <a:pt x="1899" y="2960"/>
                    <a:pt x="1899" y="2960"/>
                  </a:cubicBezTo>
                  <a:cubicBezTo>
                    <a:pt x="1903" y="2945"/>
                    <a:pt x="1903" y="2945"/>
                    <a:pt x="1903" y="2945"/>
                  </a:cubicBezTo>
                  <a:cubicBezTo>
                    <a:pt x="1892" y="2927"/>
                    <a:pt x="1892" y="2927"/>
                    <a:pt x="1892" y="2927"/>
                  </a:cubicBezTo>
                  <a:cubicBezTo>
                    <a:pt x="1887" y="2905"/>
                    <a:pt x="1887" y="2905"/>
                    <a:pt x="1887" y="2905"/>
                  </a:cubicBezTo>
                  <a:cubicBezTo>
                    <a:pt x="1868" y="2885"/>
                    <a:pt x="1868" y="2885"/>
                    <a:pt x="1868" y="2885"/>
                  </a:cubicBezTo>
                  <a:cubicBezTo>
                    <a:pt x="1882" y="2871"/>
                    <a:pt x="1882" y="2871"/>
                    <a:pt x="1882" y="2871"/>
                  </a:cubicBezTo>
                  <a:cubicBezTo>
                    <a:pt x="1882" y="2849"/>
                    <a:pt x="1882" y="2849"/>
                    <a:pt x="1882" y="2849"/>
                  </a:cubicBezTo>
                  <a:cubicBezTo>
                    <a:pt x="1870" y="2837"/>
                    <a:pt x="1870" y="2837"/>
                    <a:pt x="1870" y="2837"/>
                  </a:cubicBezTo>
                  <a:cubicBezTo>
                    <a:pt x="1856" y="2823"/>
                    <a:pt x="1856" y="2823"/>
                    <a:pt x="1856" y="2823"/>
                  </a:cubicBezTo>
                  <a:cubicBezTo>
                    <a:pt x="1852" y="2811"/>
                    <a:pt x="1852" y="2811"/>
                    <a:pt x="1852" y="2811"/>
                  </a:cubicBezTo>
                  <a:cubicBezTo>
                    <a:pt x="1836" y="2811"/>
                    <a:pt x="1836" y="2811"/>
                    <a:pt x="1836" y="2811"/>
                  </a:cubicBezTo>
                  <a:cubicBezTo>
                    <a:pt x="1836" y="2811"/>
                    <a:pt x="1836" y="2811"/>
                    <a:pt x="1836" y="2811"/>
                  </a:cubicBezTo>
                  <a:cubicBezTo>
                    <a:pt x="1813" y="2823"/>
                    <a:pt x="1813" y="2823"/>
                    <a:pt x="1813" y="2823"/>
                  </a:cubicBezTo>
                  <a:cubicBezTo>
                    <a:pt x="1807" y="2842"/>
                    <a:pt x="1807" y="2842"/>
                    <a:pt x="1807" y="2842"/>
                  </a:cubicBezTo>
                  <a:cubicBezTo>
                    <a:pt x="1792" y="2868"/>
                    <a:pt x="1792" y="2868"/>
                    <a:pt x="1792" y="2868"/>
                  </a:cubicBezTo>
                  <a:cubicBezTo>
                    <a:pt x="1774" y="2890"/>
                    <a:pt x="1774" y="2890"/>
                    <a:pt x="1774" y="2890"/>
                  </a:cubicBezTo>
                  <a:cubicBezTo>
                    <a:pt x="1782" y="2914"/>
                    <a:pt x="1782" y="2914"/>
                    <a:pt x="1782" y="2914"/>
                  </a:cubicBezTo>
                  <a:cubicBezTo>
                    <a:pt x="1762" y="2930"/>
                    <a:pt x="1762" y="2930"/>
                    <a:pt x="1762" y="2930"/>
                  </a:cubicBezTo>
                  <a:cubicBezTo>
                    <a:pt x="1741" y="2942"/>
                    <a:pt x="1741" y="2942"/>
                    <a:pt x="1741" y="2942"/>
                  </a:cubicBezTo>
                  <a:cubicBezTo>
                    <a:pt x="1724" y="2948"/>
                    <a:pt x="1724" y="2948"/>
                    <a:pt x="1724" y="2948"/>
                  </a:cubicBezTo>
                  <a:cubicBezTo>
                    <a:pt x="1719" y="2965"/>
                    <a:pt x="1719" y="2965"/>
                    <a:pt x="1719" y="2965"/>
                  </a:cubicBezTo>
                  <a:cubicBezTo>
                    <a:pt x="1701" y="2965"/>
                    <a:pt x="1701" y="2965"/>
                    <a:pt x="1701" y="2965"/>
                  </a:cubicBezTo>
                  <a:cubicBezTo>
                    <a:pt x="1682" y="2955"/>
                    <a:pt x="1682" y="2955"/>
                    <a:pt x="1682" y="2955"/>
                  </a:cubicBezTo>
                  <a:cubicBezTo>
                    <a:pt x="1669" y="2950"/>
                    <a:pt x="1669" y="2950"/>
                    <a:pt x="1669" y="2950"/>
                  </a:cubicBezTo>
                  <a:cubicBezTo>
                    <a:pt x="1669" y="2928"/>
                    <a:pt x="1669" y="2928"/>
                    <a:pt x="1669" y="2928"/>
                  </a:cubicBezTo>
                  <a:cubicBezTo>
                    <a:pt x="1653" y="2914"/>
                    <a:pt x="1653" y="2914"/>
                    <a:pt x="1653" y="2914"/>
                  </a:cubicBezTo>
                  <a:cubicBezTo>
                    <a:pt x="1641" y="2901"/>
                    <a:pt x="1641" y="2901"/>
                    <a:pt x="1641" y="2901"/>
                  </a:cubicBezTo>
                  <a:cubicBezTo>
                    <a:pt x="1620" y="2896"/>
                    <a:pt x="1620" y="2896"/>
                    <a:pt x="1620" y="2896"/>
                  </a:cubicBezTo>
                  <a:cubicBezTo>
                    <a:pt x="1609" y="2907"/>
                    <a:pt x="1609" y="2907"/>
                    <a:pt x="1609" y="2907"/>
                  </a:cubicBezTo>
                  <a:cubicBezTo>
                    <a:pt x="1587" y="2901"/>
                    <a:pt x="1587" y="2901"/>
                    <a:pt x="1587" y="2901"/>
                  </a:cubicBezTo>
                  <a:cubicBezTo>
                    <a:pt x="1568" y="2897"/>
                    <a:pt x="1568" y="2897"/>
                    <a:pt x="1568" y="2897"/>
                  </a:cubicBezTo>
                  <a:cubicBezTo>
                    <a:pt x="1540" y="2900"/>
                    <a:pt x="1540" y="2900"/>
                    <a:pt x="1540" y="2900"/>
                  </a:cubicBezTo>
                  <a:cubicBezTo>
                    <a:pt x="1514" y="2900"/>
                    <a:pt x="1514" y="2900"/>
                    <a:pt x="1514" y="2900"/>
                  </a:cubicBezTo>
                  <a:cubicBezTo>
                    <a:pt x="1504" y="2911"/>
                    <a:pt x="1504" y="2911"/>
                    <a:pt x="1504" y="2911"/>
                  </a:cubicBezTo>
                  <a:cubicBezTo>
                    <a:pt x="1475" y="2922"/>
                    <a:pt x="1475" y="2922"/>
                    <a:pt x="1475" y="2922"/>
                  </a:cubicBezTo>
                  <a:cubicBezTo>
                    <a:pt x="1446" y="2916"/>
                    <a:pt x="1446" y="2916"/>
                    <a:pt x="1446" y="2916"/>
                  </a:cubicBezTo>
                  <a:cubicBezTo>
                    <a:pt x="1434" y="2892"/>
                    <a:pt x="1434" y="2892"/>
                    <a:pt x="1434" y="2892"/>
                  </a:cubicBezTo>
                  <a:cubicBezTo>
                    <a:pt x="1420" y="2878"/>
                    <a:pt x="1420" y="2878"/>
                    <a:pt x="1420" y="2878"/>
                  </a:cubicBezTo>
                  <a:cubicBezTo>
                    <a:pt x="1420" y="2878"/>
                    <a:pt x="1403" y="2869"/>
                    <a:pt x="1403" y="2865"/>
                  </a:cubicBezTo>
                  <a:cubicBezTo>
                    <a:pt x="1403" y="2861"/>
                    <a:pt x="1385" y="2846"/>
                    <a:pt x="1385" y="2846"/>
                  </a:cubicBezTo>
                  <a:cubicBezTo>
                    <a:pt x="1362" y="2842"/>
                    <a:pt x="1362" y="2842"/>
                    <a:pt x="1362" y="2842"/>
                  </a:cubicBezTo>
                  <a:cubicBezTo>
                    <a:pt x="1352" y="2819"/>
                    <a:pt x="1352" y="2819"/>
                    <a:pt x="1352" y="2819"/>
                  </a:cubicBezTo>
                  <a:cubicBezTo>
                    <a:pt x="1330" y="2802"/>
                    <a:pt x="1330" y="2802"/>
                    <a:pt x="1330" y="2802"/>
                  </a:cubicBezTo>
                  <a:cubicBezTo>
                    <a:pt x="1314" y="2786"/>
                    <a:pt x="1314" y="2786"/>
                    <a:pt x="1314" y="2786"/>
                  </a:cubicBezTo>
                  <a:cubicBezTo>
                    <a:pt x="1293" y="2781"/>
                    <a:pt x="1293" y="2781"/>
                    <a:pt x="1293" y="2781"/>
                  </a:cubicBezTo>
                  <a:cubicBezTo>
                    <a:pt x="1285" y="2760"/>
                    <a:pt x="1285" y="2760"/>
                    <a:pt x="1285" y="2760"/>
                  </a:cubicBezTo>
                  <a:cubicBezTo>
                    <a:pt x="1266" y="2752"/>
                    <a:pt x="1266" y="2752"/>
                    <a:pt x="1266" y="2752"/>
                  </a:cubicBezTo>
                  <a:cubicBezTo>
                    <a:pt x="1254" y="2740"/>
                    <a:pt x="1254" y="2740"/>
                    <a:pt x="1254" y="2740"/>
                  </a:cubicBezTo>
                  <a:cubicBezTo>
                    <a:pt x="1216" y="2736"/>
                    <a:pt x="1216" y="2736"/>
                    <a:pt x="1216" y="2736"/>
                  </a:cubicBezTo>
                  <a:cubicBezTo>
                    <a:pt x="1195" y="2736"/>
                    <a:pt x="1195" y="2736"/>
                    <a:pt x="1195" y="2736"/>
                  </a:cubicBezTo>
                  <a:cubicBezTo>
                    <a:pt x="1172" y="2749"/>
                    <a:pt x="1172" y="2749"/>
                    <a:pt x="1172" y="2749"/>
                  </a:cubicBezTo>
                  <a:cubicBezTo>
                    <a:pt x="1143" y="2744"/>
                    <a:pt x="1143" y="2744"/>
                    <a:pt x="1143" y="2744"/>
                  </a:cubicBezTo>
                  <a:cubicBezTo>
                    <a:pt x="1121" y="2752"/>
                    <a:pt x="1121" y="2752"/>
                    <a:pt x="1121" y="2752"/>
                  </a:cubicBezTo>
                  <a:cubicBezTo>
                    <a:pt x="1097" y="2752"/>
                    <a:pt x="1097" y="2752"/>
                    <a:pt x="1097" y="2752"/>
                  </a:cubicBezTo>
                  <a:cubicBezTo>
                    <a:pt x="1064" y="2776"/>
                    <a:pt x="1064" y="2776"/>
                    <a:pt x="1064" y="2776"/>
                  </a:cubicBezTo>
                  <a:cubicBezTo>
                    <a:pt x="1049" y="2791"/>
                    <a:pt x="1049" y="2791"/>
                    <a:pt x="1049" y="2791"/>
                  </a:cubicBezTo>
                  <a:cubicBezTo>
                    <a:pt x="1035" y="2767"/>
                    <a:pt x="1035" y="2767"/>
                    <a:pt x="1035" y="2767"/>
                  </a:cubicBezTo>
                  <a:cubicBezTo>
                    <a:pt x="1028" y="2755"/>
                    <a:pt x="1028" y="2755"/>
                    <a:pt x="1028" y="2755"/>
                  </a:cubicBezTo>
                  <a:cubicBezTo>
                    <a:pt x="1012" y="2755"/>
                    <a:pt x="1012" y="2755"/>
                    <a:pt x="1012" y="2755"/>
                  </a:cubicBezTo>
                  <a:cubicBezTo>
                    <a:pt x="1007" y="2734"/>
                    <a:pt x="1007" y="2734"/>
                    <a:pt x="1007" y="2734"/>
                  </a:cubicBezTo>
                  <a:cubicBezTo>
                    <a:pt x="999" y="2721"/>
                    <a:pt x="999" y="2721"/>
                    <a:pt x="999" y="2721"/>
                  </a:cubicBezTo>
                  <a:cubicBezTo>
                    <a:pt x="1013" y="2713"/>
                    <a:pt x="1013" y="2713"/>
                    <a:pt x="1013" y="2713"/>
                  </a:cubicBezTo>
                  <a:cubicBezTo>
                    <a:pt x="1013" y="2706"/>
                    <a:pt x="1013" y="2706"/>
                    <a:pt x="1013" y="2706"/>
                  </a:cubicBezTo>
                  <a:cubicBezTo>
                    <a:pt x="1006" y="2706"/>
                    <a:pt x="1006" y="2706"/>
                    <a:pt x="1006" y="2706"/>
                  </a:cubicBezTo>
                  <a:cubicBezTo>
                    <a:pt x="993" y="2692"/>
                    <a:pt x="993" y="2692"/>
                    <a:pt x="993" y="2692"/>
                  </a:cubicBezTo>
                  <a:cubicBezTo>
                    <a:pt x="982" y="2690"/>
                    <a:pt x="982" y="2690"/>
                    <a:pt x="982" y="2690"/>
                  </a:cubicBezTo>
                  <a:cubicBezTo>
                    <a:pt x="984" y="2666"/>
                    <a:pt x="984" y="2666"/>
                    <a:pt x="984" y="2666"/>
                  </a:cubicBezTo>
                  <a:cubicBezTo>
                    <a:pt x="978" y="2655"/>
                    <a:pt x="978" y="2655"/>
                    <a:pt x="978" y="2655"/>
                  </a:cubicBezTo>
                  <a:cubicBezTo>
                    <a:pt x="971" y="2636"/>
                    <a:pt x="971" y="2636"/>
                    <a:pt x="971" y="2636"/>
                  </a:cubicBezTo>
                  <a:cubicBezTo>
                    <a:pt x="956" y="2628"/>
                    <a:pt x="956" y="2628"/>
                    <a:pt x="956" y="2628"/>
                  </a:cubicBezTo>
                  <a:cubicBezTo>
                    <a:pt x="945" y="2643"/>
                    <a:pt x="945" y="2643"/>
                    <a:pt x="945" y="2643"/>
                  </a:cubicBezTo>
                  <a:cubicBezTo>
                    <a:pt x="933" y="2639"/>
                    <a:pt x="933" y="2639"/>
                    <a:pt x="933" y="2639"/>
                  </a:cubicBezTo>
                  <a:cubicBezTo>
                    <a:pt x="932" y="2623"/>
                    <a:pt x="932" y="2623"/>
                    <a:pt x="932" y="2623"/>
                  </a:cubicBezTo>
                  <a:cubicBezTo>
                    <a:pt x="924" y="2615"/>
                    <a:pt x="924" y="2615"/>
                    <a:pt x="924" y="2615"/>
                  </a:cubicBezTo>
                  <a:cubicBezTo>
                    <a:pt x="913" y="2612"/>
                    <a:pt x="913" y="2612"/>
                    <a:pt x="913" y="2612"/>
                  </a:cubicBezTo>
                  <a:cubicBezTo>
                    <a:pt x="901" y="2624"/>
                    <a:pt x="901" y="2624"/>
                    <a:pt x="901" y="2624"/>
                  </a:cubicBezTo>
                  <a:cubicBezTo>
                    <a:pt x="895" y="2638"/>
                    <a:pt x="895" y="2638"/>
                    <a:pt x="895" y="2638"/>
                  </a:cubicBezTo>
                  <a:cubicBezTo>
                    <a:pt x="876" y="2633"/>
                    <a:pt x="876" y="2633"/>
                    <a:pt x="876" y="2633"/>
                  </a:cubicBezTo>
                  <a:cubicBezTo>
                    <a:pt x="869" y="2621"/>
                    <a:pt x="869" y="2621"/>
                    <a:pt x="869" y="2621"/>
                  </a:cubicBezTo>
                  <a:cubicBezTo>
                    <a:pt x="881" y="2606"/>
                    <a:pt x="881" y="2606"/>
                    <a:pt x="881" y="2606"/>
                  </a:cubicBezTo>
                  <a:cubicBezTo>
                    <a:pt x="874" y="2595"/>
                    <a:pt x="874" y="2595"/>
                    <a:pt x="874" y="2595"/>
                  </a:cubicBezTo>
                  <a:cubicBezTo>
                    <a:pt x="861" y="2599"/>
                    <a:pt x="861" y="2599"/>
                    <a:pt x="861" y="2599"/>
                  </a:cubicBezTo>
                  <a:cubicBezTo>
                    <a:pt x="844" y="2595"/>
                    <a:pt x="844" y="2595"/>
                    <a:pt x="844" y="2595"/>
                  </a:cubicBezTo>
                  <a:cubicBezTo>
                    <a:pt x="833" y="2583"/>
                    <a:pt x="833" y="2583"/>
                    <a:pt x="833" y="2583"/>
                  </a:cubicBezTo>
                  <a:lnTo>
                    <a:pt x="832" y="2572"/>
                  </a:lnTo>
                  <a:close/>
                  <a:moveTo>
                    <a:pt x="1849" y="2172"/>
                  </a:moveTo>
                  <a:cubicBezTo>
                    <a:pt x="1843" y="2173"/>
                    <a:pt x="1843" y="2173"/>
                    <a:pt x="1843" y="2173"/>
                  </a:cubicBezTo>
                  <a:cubicBezTo>
                    <a:pt x="1838" y="2159"/>
                    <a:pt x="1838" y="2159"/>
                    <a:pt x="1838" y="2159"/>
                  </a:cubicBezTo>
                  <a:cubicBezTo>
                    <a:pt x="1838" y="2147"/>
                    <a:pt x="1838" y="2147"/>
                    <a:pt x="1838" y="2147"/>
                  </a:cubicBezTo>
                  <a:cubicBezTo>
                    <a:pt x="1859" y="2153"/>
                    <a:pt x="1859" y="2153"/>
                    <a:pt x="1859" y="2153"/>
                  </a:cubicBezTo>
                  <a:cubicBezTo>
                    <a:pt x="1870" y="2158"/>
                    <a:pt x="1870" y="2158"/>
                    <a:pt x="1870" y="2158"/>
                  </a:cubicBezTo>
                  <a:cubicBezTo>
                    <a:pt x="1876" y="2171"/>
                    <a:pt x="1876" y="2171"/>
                    <a:pt x="1876" y="2171"/>
                  </a:cubicBezTo>
                  <a:cubicBezTo>
                    <a:pt x="1888" y="2183"/>
                    <a:pt x="1888" y="2183"/>
                    <a:pt x="1888" y="2183"/>
                  </a:cubicBezTo>
                  <a:cubicBezTo>
                    <a:pt x="1909" y="2187"/>
                    <a:pt x="1909" y="2187"/>
                    <a:pt x="1909" y="2187"/>
                  </a:cubicBezTo>
                  <a:cubicBezTo>
                    <a:pt x="1914" y="2200"/>
                    <a:pt x="1914" y="2200"/>
                    <a:pt x="1914" y="2200"/>
                  </a:cubicBezTo>
                  <a:cubicBezTo>
                    <a:pt x="1937" y="2215"/>
                    <a:pt x="1937" y="2215"/>
                    <a:pt x="1937" y="2215"/>
                  </a:cubicBezTo>
                  <a:cubicBezTo>
                    <a:pt x="1950" y="2215"/>
                    <a:pt x="1950" y="2215"/>
                    <a:pt x="1950" y="2215"/>
                  </a:cubicBezTo>
                  <a:cubicBezTo>
                    <a:pt x="1960" y="2229"/>
                    <a:pt x="1960" y="2229"/>
                    <a:pt x="1960" y="2229"/>
                  </a:cubicBezTo>
                  <a:cubicBezTo>
                    <a:pt x="1968" y="2252"/>
                    <a:pt x="1968" y="2252"/>
                    <a:pt x="1968" y="2252"/>
                  </a:cubicBezTo>
                  <a:cubicBezTo>
                    <a:pt x="1981" y="2265"/>
                    <a:pt x="1981" y="2265"/>
                    <a:pt x="1981" y="2265"/>
                  </a:cubicBezTo>
                  <a:cubicBezTo>
                    <a:pt x="2006" y="2291"/>
                    <a:pt x="2006" y="2291"/>
                    <a:pt x="2006" y="2291"/>
                  </a:cubicBezTo>
                  <a:cubicBezTo>
                    <a:pt x="2022" y="2295"/>
                    <a:pt x="2022" y="2295"/>
                    <a:pt x="2022" y="2295"/>
                  </a:cubicBezTo>
                  <a:cubicBezTo>
                    <a:pt x="2043" y="2303"/>
                    <a:pt x="2043" y="2303"/>
                    <a:pt x="2043" y="2303"/>
                  </a:cubicBezTo>
                  <a:cubicBezTo>
                    <a:pt x="2064" y="2321"/>
                    <a:pt x="2064" y="2321"/>
                    <a:pt x="2064" y="2321"/>
                  </a:cubicBezTo>
                  <a:cubicBezTo>
                    <a:pt x="2093" y="2337"/>
                    <a:pt x="2093" y="2337"/>
                    <a:pt x="2093" y="2337"/>
                  </a:cubicBezTo>
                  <a:cubicBezTo>
                    <a:pt x="2111" y="2353"/>
                    <a:pt x="2111" y="2353"/>
                    <a:pt x="2111" y="2353"/>
                  </a:cubicBezTo>
                  <a:cubicBezTo>
                    <a:pt x="2135" y="2366"/>
                    <a:pt x="2135" y="2366"/>
                    <a:pt x="2135" y="2366"/>
                  </a:cubicBezTo>
                  <a:cubicBezTo>
                    <a:pt x="2156" y="2378"/>
                    <a:pt x="2156" y="2378"/>
                    <a:pt x="2156" y="2378"/>
                  </a:cubicBezTo>
                  <a:cubicBezTo>
                    <a:pt x="2170" y="2389"/>
                    <a:pt x="2170" y="2389"/>
                    <a:pt x="2170" y="2389"/>
                  </a:cubicBezTo>
                  <a:cubicBezTo>
                    <a:pt x="2193" y="2398"/>
                    <a:pt x="2193" y="2398"/>
                    <a:pt x="2193" y="2398"/>
                  </a:cubicBezTo>
                  <a:cubicBezTo>
                    <a:pt x="2190" y="2409"/>
                    <a:pt x="2190" y="2409"/>
                    <a:pt x="2190" y="2409"/>
                  </a:cubicBezTo>
                  <a:cubicBezTo>
                    <a:pt x="2181" y="2418"/>
                    <a:pt x="2181" y="2418"/>
                    <a:pt x="2181" y="2418"/>
                  </a:cubicBezTo>
                  <a:cubicBezTo>
                    <a:pt x="2165" y="2423"/>
                    <a:pt x="2165" y="2423"/>
                    <a:pt x="2165" y="2423"/>
                  </a:cubicBezTo>
                  <a:cubicBezTo>
                    <a:pt x="2153" y="2423"/>
                    <a:pt x="2153" y="2423"/>
                    <a:pt x="2153" y="2423"/>
                  </a:cubicBezTo>
                  <a:cubicBezTo>
                    <a:pt x="2156" y="2440"/>
                    <a:pt x="2156" y="2440"/>
                    <a:pt x="2156" y="2440"/>
                  </a:cubicBezTo>
                  <a:cubicBezTo>
                    <a:pt x="2153" y="2453"/>
                    <a:pt x="2153" y="2453"/>
                    <a:pt x="2153" y="2453"/>
                  </a:cubicBezTo>
                  <a:cubicBezTo>
                    <a:pt x="2153" y="2463"/>
                    <a:pt x="2153" y="2463"/>
                    <a:pt x="2153" y="2463"/>
                  </a:cubicBezTo>
                  <a:cubicBezTo>
                    <a:pt x="2167" y="2484"/>
                    <a:pt x="2167" y="2484"/>
                    <a:pt x="2167" y="2484"/>
                  </a:cubicBezTo>
                  <a:cubicBezTo>
                    <a:pt x="2167" y="2484"/>
                    <a:pt x="2180" y="2499"/>
                    <a:pt x="2178" y="2502"/>
                  </a:cubicBezTo>
                  <a:cubicBezTo>
                    <a:pt x="2175" y="2505"/>
                    <a:pt x="2179" y="2528"/>
                    <a:pt x="2179" y="2528"/>
                  </a:cubicBezTo>
                  <a:cubicBezTo>
                    <a:pt x="2190" y="2539"/>
                    <a:pt x="2190" y="2539"/>
                    <a:pt x="2190" y="2539"/>
                  </a:cubicBezTo>
                  <a:cubicBezTo>
                    <a:pt x="2206" y="2556"/>
                    <a:pt x="2206" y="2556"/>
                    <a:pt x="2206" y="2556"/>
                  </a:cubicBezTo>
                  <a:cubicBezTo>
                    <a:pt x="2221" y="2565"/>
                    <a:pt x="2221" y="2565"/>
                    <a:pt x="2221" y="2565"/>
                  </a:cubicBezTo>
                  <a:cubicBezTo>
                    <a:pt x="2242" y="2565"/>
                    <a:pt x="2242" y="2565"/>
                    <a:pt x="2242" y="2565"/>
                  </a:cubicBezTo>
                  <a:cubicBezTo>
                    <a:pt x="2255" y="2577"/>
                    <a:pt x="2255" y="2577"/>
                    <a:pt x="2255" y="2577"/>
                  </a:cubicBezTo>
                  <a:cubicBezTo>
                    <a:pt x="2269" y="2577"/>
                    <a:pt x="2269" y="2577"/>
                    <a:pt x="2269" y="2577"/>
                  </a:cubicBezTo>
                  <a:cubicBezTo>
                    <a:pt x="2277" y="2593"/>
                    <a:pt x="2277" y="2593"/>
                    <a:pt x="2277" y="2593"/>
                  </a:cubicBezTo>
                  <a:cubicBezTo>
                    <a:pt x="2295" y="2594"/>
                    <a:pt x="2295" y="2594"/>
                    <a:pt x="2295" y="2594"/>
                  </a:cubicBezTo>
                  <a:cubicBezTo>
                    <a:pt x="2306" y="2583"/>
                    <a:pt x="2306" y="2583"/>
                    <a:pt x="2306" y="2583"/>
                  </a:cubicBezTo>
                  <a:cubicBezTo>
                    <a:pt x="2326" y="2594"/>
                    <a:pt x="2326" y="2594"/>
                    <a:pt x="2326" y="2594"/>
                  </a:cubicBezTo>
                  <a:cubicBezTo>
                    <a:pt x="2338" y="2609"/>
                    <a:pt x="2338" y="2609"/>
                    <a:pt x="2338" y="2609"/>
                  </a:cubicBezTo>
                  <a:cubicBezTo>
                    <a:pt x="2338" y="2609"/>
                    <a:pt x="2342" y="2619"/>
                    <a:pt x="2338" y="2619"/>
                  </a:cubicBezTo>
                  <a:cubicBezTo>
                    <a:pt x="2333" y="2619"/>
                    <a:pt x="2311" y="2608"/>
                    <a:pt x="2311" y="2608"/>
                  </a:cubicBezTo>
                  <a:cubicBezTo>
                    <a:pt x="2301" y="2618"/>
                    <a:pt x="2301" y="2618"/>
                    <a:pt x="2301" y="2618"/>
                  </a:cubicBezTo>
                  <a:cubicBezTo>
                    <a:pt x="2280" y="2618"/>
                    <a:pt x="2280" y="2618"/>
                    <a:pt x="2280" y="2618"/>
                  </a:cubicBezTo>
                  <a:cubicBezTo>
                    <a:pt x="2273" y="2635"/>
                    <a:pt x="2273" y="2635"/>
                    <a:pt x="2273" y="2635"/>
                  </a:cubicBezTo>
                  <a:cubicBezTo>
                    <a:pt x="2277" y="2652"/>
                    <a:pt x="2277" y="2652"/>
                    <a:pt x="2277" y="2652"/>
                  </a:cubicBezTo>
                  <a:cubicBezTo>
                    <a:pt x="2291" y="2665"/>
                    <a:pt x="2291" y="2665"/>
                    <a:pt x="2291" y="2665"/>
                  </a:cubicBezTo>
                  <a:cubicBezTo>
                    <a:pt x="2301" y="2687"/>
                    <a:pt x="2301" y="2687"/>
                    <a:pt x="2301" y="2687"/>
                  </a:cubicBezTo>
                  <a:cubicBezTo>
                    <a:pt x="2288" y="2698"/>
                    <a:pt x="2288" y="2698"/>
                    <a:pt x="2288" y="2698"/>
                  </a:cubicBezTo>
                  <a:cubicBezTo>
                    <a:pt x="2277" y="2684"/>
                    <a:pt x="2277" y="2684"/>
                    <a:pt x="2277" y="2684"/>
                  </a:cubicBezTo>
                  <a:cubicBezTo>
                    <a:pt x="2262" y="2670"/>
                    <a:pt x="2262" y="2670"/>
                    <a:pt x="2262" y="2670"/>
                  </a:cubicBezTo>
                  <a:cubicBezTo>
                    <a:pt x="2237" y="2647"/>
                    <a:pt x="2237" y="2647"/>
                    <a:pt x="2237" y="2647"/>
                  </a:cubicBezTo>
                  <a:cubicBezTo>
                    <a:pt x="2237" y="2631"/>
                    <a:pt x="2237" y="2631"/>
                    <a:pt x="2237" y="2631"/>
                  </a:cubicBezTo>
                  <a:cubicBezTo>
                    <a:pt x="2221" y="2614"/>
                    <a:pt x="2221" y="2614"/>
                    <a:pt x="2221" y="2614"/>
                  </a:cubicBezTo>
                  <a:cubicBezTo>
                    <a:pt x="2205" y="2598"/>
                    <a:pt x="2205" y="2598"/>
                    <a:pt x="2205" y="2598"/>
                  </a:cubicBezTo>
                  <a:cubicBezTo>
                    <a:pt x="2194" y="2584"/>
                    <a:pt x="2194" y="2584"/>
                    <a:pt x="2194" y="2584"/>
                  </a:cubicBezTo>
                  <a:cubicBezTo>
                    <a:pt x="2180" y="2558"/>
                    <a:pt x="2180" y="2558"/>
                    <a:pt x="2180" y="2558"/>
                  </a:cubicBezTo>
                  <a:cubicBezTo>
                    <a:pt x="2164" y="2542"/>
                    <a:pt x="2164" y="2542"/>
                    <a:pt x="2164" y="2542"/>
                  </a:cubicBezTo>
                  <a:cubicBezTo>
                    <a:pt x="2146" y="2532"/>
                    <a:pt x="2146" y="2532"/>
                    <a:pt x="2146" y="2532"/>
                  </a:cubicBezTo>
                  <a:cubicBezTo>
                    <a:pt x="2130" y="2527"/>
                    <a:pt x="2130" y="2527"/>
                    <a:pt x="2130" y="2527"/>
                  </a:cubicBezTo>
                  <a:cubicBezTo>
                    <a:pt x="2115" y="2497"/>
                    <a:pt x="2115" y="2497"/>
                    <a:pt x="2115" y="2497"/>
                  </a:cubicBezTo>
                  <a:cubicBezTo>
                    <a:pt x="2084" y="2454"/>
                    <a:pt x="2084" y="2454"/>
                    <a:pt x="2084" y="2454"/>
                  </a:cubicBezTo>
                  <a:cubicBezTo>
                    <a:pt x="2059" y="2429"/>
                    <a:pt x="2059" y="2429"/>
                    <a:pt x="2059" y="2429"/>
                  </a:cubicBezTo>
                  <a:cubicBezTo>
                    <a:pt x="2038" y="2408"/>
                    <a:pt x="2038" y="2408"/>
                    <a:pt x="2038" y="2408"/>
                  </a:cubicBezTo>
                  <a:cubicBezTo>
                    <a:pt x="2020" y="2383"/>
                    <a:pt x="2020" y="2383"/>
                    <a:pt x="2020" y="2383"/>
                  </a:cubicBezTo>
                  <a:cubicBezTo>
                    <a:pt x="2008" y="2364"/>
                    <a:pt x="2008" y="2364"/>
                    <a:pt x="2008" y="2364"/>
                  </a:cubicBezTo>
                  <a:cubicBezTo>
                    <a:pt x="1977" y="2350"/>
                    <a:pt x="1977" y="2350"/>
                    <a:pt x="1977" y="2350"/>
                  </a:cubicBezTo>
                  <a:cubicBezTo>
                    <a:pt x="1951" y="2339"/>
                    <a:pt x="1951" y="2339"/>
                    <a:pt x="1951" y="2339"/>
                  </a:cubicBezTo>
                  <a:cubicBezTo>
                    <a:pt x="1936" y="2337"/>
                    <a:pt x="1936" y="2337"/>
                    <a:pt x="1936" y="2337"/>
                  </a:cubicBezTo>
                  <a:cubicBezTo>
                    <a:pt x="1916" y="2310"/>
                    <a:pt x="1916" y="2310"/>
                    <a:pt x="1916" y="2310"/>
                  </a:cubicBezTo>
                  <a:cubicBezTo>
                    <a:pt x="1916" y="2297"/>
                    <a:pt x="1916" y="2297"/>
                    <a:pt x="1916" y="2297"/>
                  </a:cubicBezTo>
                  <a:cubicBezTo>
                    <a:pt x="1895" y="2275"/>
                    <a:pt x="1895" y="2275"/>
                    <a:pt x="1895" y="2275"/>
                  </a:cubicBezTo>
                  <a:cubicBezTo>
                    <a:pt x="1883" y="2254"/>
                    <a:pt x="1883" y="2254"/>
                    <a:pt x="1883" y="2254"/>
                  </a:cubicBezTo>
                  <a:cubicBezTo>
                    <a:pt x="1859" y="2246"/>
                    <a:pt x="1859" y="2246"/>
                    <a:pt x="1859" y="2246"/>
                  </a:cubicBezTo>
                  <a:cubicBezTo>
                    <a:pt x="1865" y="2229"/>
                    <a:pt x="1865" y="2229"/>
                    <a:pt x="1865" y="2229"/>
                  </a:cubicBezTo>
                  <a:cubicBezTo>
                    <a:pt x="1865" y="2217"/>
                    <a:pt x="1865" y="2217"/>
                    <a:pt x="1865" y="2217"/>
                  </a:cubicBezTo>
                  <a:cubicBezTo>
                    <a:pt x="1885" y="2223"/>
                    <a:pt x="1885" y="2223"/>
                    <a:pt x="1885" y="2223"/>
                  </a:cubicBezTo>
                  <a:cubicBezTo>
                    <a:pt x="1888" y="2206"/>
                    <a:pt x="1888" y="2206"/>
                    <a:pt x="1888" y="2206"/>
                  </a:cubicBezTo>
                  <a:cubicBezTo>
                    <a:pt x="1877" y="2195"/>
                    <a:pt x="1877" y="2195"/>
                    <a:pt x="1877" y="2195"/>
                  </a:cubicBezTo>
                  <a:cubicBezTo>
                    <a:pt x="1877" y="2189"/>
                    <a:pt x="1877" y="2189"/>
                    <a:pt x="1877" y="2189"/>
                  </a:cubicBezTo>
                  <a:cubicBezTo>
                    <a:pt x="1866" y="2177"/>
                    <a:pt x="1866" y="2177"/>
                    <a:pt x="1866" y="2177"/>
                  </a:cubicBezTo>
                  <a:lnTo>
                    <a:pt x="1849" y="2172"/>
                  </a:lnTo>
                  <a:close/>
                  <a:moveTo>
                    <a:pt x="2556" y="2608"/>
                  </a:moveTo>
                  <a:cubicBezTo>
                    <a:pt x="2559" y="2626"/>
                    <a:pt x="2559" y="2626"/>
                    <a:pt x="2559" y="2626"/>
                  </a:cubicBezTo>
                  <a:cubicBezTo>
                    <a:pt x="2561" y="2642"/>
                    <a:pt x="2561" y="2642"/>
                    <a:pt x="2561" y="2642"/>
                  </a:cubicBezTo>
                  <a:cubicBezTo>
                    <a:pt x="2568" y="2645"/>
                    <a:pt x="2568" y="2645"/>
                    <a:pt x="2568" y="2645"/>
                  </a:cubicBezTo>
                  <a:cubicBezTo>
                    <a:pt x="2568" y="2632"/>
                    <a:pt x="2568" y="2632"/>
                    <a:pt x="2568" y="2632"/>
                  </a:cubicBezTo>
                  <a:cubicBezTo>
                    <a:pt x="2573" y="2621"/>
                    <a:pt x="2573" y="2621"/>
                    <a:pt x="2573" y="2621"/>
                  </a:cubicBezTo>
                  <a:cubicBezTo>
                    <a:pt x="2573" y="2606"/>
                    <a:pt x="2573" y="2606"/>
                    <a:pt x="2573" y="2606"/>
                  </a:cubicBezTo>
                  <a:lnTo>
                    <a:pt x="2556" y="2608"/>
                  </a:lnTo>
                  <a:close/>
                  <a:moveTo>
                    <a:pt x="2614" y="2618"/>
                  </a:moveTo>
                  <a:cubicBezTo>
                    <a:pt x="2614" y="2626"/>
                    <a:pt x="2614" y="2626"/>
                    <a:pt x="2614" y="2626"/>
                  </a:cubicBezTo>
                  <a:cubicBezTo>
                    <a:pt x="2624" y="2632"/>
                    <a:pt x="2624" y="2632"/>
                    <a:pt x="2624" y="2632"/>
                  </a:cubicBezTo>
                  <a:cubicBezTo>
                    <a:pt x="2624" y="2619"/>
                    <a:pt x="2624" y="2619"/>
                    <a:pt x="2624" y="2619"/>
                  </a:cubicBezTo>
                  <a:lnTo>
                    <a:pt x="2614" y="2618"/>
                  </a:lnTo>
                  <a:close/>
                  <a:moveTo>
                    <a:pt x="2579" y="2550"/>
                  </a:moveTo>
                  <a:cubicBezTo>
                    <a:pt x="2589" y="2555"/>
                    <a:pt x="2589" y="2555"/>
                    <a:pt x="2589" y="2555"/>
                  </a:cubicBezTo>
                  <a:cubicBezTo>
                    <a:pt x="2593" y="2541"/>
                    <a:pt x="2593" y="2541"/>
                    <a:pt x="2593" y="2541"/>
                  </a:cubicBezTo>
                  <a:cubicBezTo>
                    <a:pt x="2588" y="2515"/>
                    <a:pt x="2588" y="2515"/>
                    <a:pt x="2588" y="2515"/>
                  </a:cubicBezTo>
                  <a:cubicBezTo>
                    <a:pt x="2597" y="2505"/>
                    <a:pt x="2597" y="2505"/>
                    <a:pt x="2597" y="2505"/>
                  </a:cubicBezTo>
                  <a:cubicBezTo>
                    <a:pt x="2595" y="2486"/>
                    <a:pt x="2595" y="2486"/>
                    <a:pt x="2595" y="2486"/>
                  </a:cubicBezTo>
                  <a:cubicBezTo>
                    <a:pt x="2581" y="2482"/>
                    <a:pt x="2581" y="2482"/>
                    <a:pt x="2581" y="2482"/>
                  </a:cubicBezTo>
                  <a:cubicBezTo>
                    <a:pt x="2577" y="2504"/>
                    <a:pt x="2577" y="2504"/>
                    <a:pt x="2577" y="2504"/>
                  </a:cubicBezTo>
                  <a:cubicBezTo>
                    <a:pt x="2582" y="2509"/>
                    <a:pt x="2582" y="2509"/>
                    <a:pt x="2582" y="2509"/>
                  </a:cubicBezTo>
                  <a:cubicBezTo>
                    <a:pt x="2578" y="2525"/>
                    <a:pt x="2578" y="2525"/>
                    <a:pt x="2578" y="2525"/>
                  </a:cubicBezTo>
                  <a:lnTo>
                    <a:pt x="2579" y="2550"/>
                  </a:lnTo>
                  <a:close/>
                  <a:moveTo>
                    <a:pt x="2604" y="2440"/>
                  </a:moveTo>
                  <a:cubicBezTo>
                    <a:pt x="2600" y="2444"/>
                    <a:pt x="2600" y="2444"/>
                    <a:pt x="2600" y="2444"/>
                  </a:cubicBezTo>
                  <a:cubicBezTo>
                    <a:pt x="2604" y="2459"/>
                    <a:pt x="2604" y="2459"/>
                    <a:pt x="2604" y="2459"/>
                  </a:cubicBezTo>
                  <a:cubicBezTo>
                    <a:pt x="2610" y="2448"/>
                    <a:pt x="2610" y="2448"/>
                    <a:pt x="2610" y="2448"/>
                  </a:cubicBezTo>
                  <a:lnTo>
                    <a:pt x="2604" y="2440"/>
                  </a:lnTo>
                  <a:close/>
                  <a:moveTo>
                    <a:pt x="2614" y="2389"/>
                  </a:moveTo>
                  <a:cubicBezTo>
                    <a:pt x="2619" y="2367"/>
                    <a:pt x="2619" y="2367"/>
                    <a:pt x="2619" y="2367"/>
                  </a:cubicBezTo>
                  <a:cubicBezTo>
                    <a:pt x="2613" y="2354"/>
                    <a:pt x="2613" y="2354"/>
                    <a:pt x="2613" y="2354"/>
                  </a:cubicBezTo>
                  <a:cubicBezTo>
                    <a:pt x="2616" y="2340"/>
                    <a:pt x="2616" y="2340"/>
                    <a:pt x="2616" y="2340"/>
                  </a:cubicBezTo>
                  <a:cubicBezTo>
                    <a:pt x="2627" y="2329"/>
                    <a:pt x="2627" y="2329"/>
                    <a:pt x="2627" y="2329"/>
                  </a:cubicBezTo>
                  <a:cubicBezTo>
                    <a:pt x="2630" y="2344"/>
                    <a:pt x="2630" y="2344"/>
                    <a:pt x="2630" y="2344"/>
                  </a:cubicBezTo>
                  <a:cubicBezTo>
                    <a:pt x="2628" y="2360"/>
                    <a:pt x="2628" y="2360"/>
                    <a:pt x="2628" y="2360"/>
                  </a:cubicBezTo>
                  <a:cubicBezTo>
                    <a:pt x="2631" y="2378"/>
                    <a:pt x="2631" y="2378"/>
                    <a:pt x="2631" y="2378"/>
                  </a:cubicBezTo>
                  <a:cubicBezTo>
                    <a:pt x="2625" y="2392"/>
                    <a:pt x="2625" y="2392"/>
                    <a:pt x="2625" y="2392"/>
                  </a:cubicBezTo>
                  <a:lnTo>
                    <a:pt x="2614" y="2389"/>
                  </a:lnTo>
                  <a:close/>
                  <a:moveTo>
                    <a:pt x="2625" y="2203"/>
                  </a:moveTo>
                  <a:cubicBezTo>
                    <a:pt x="2625" y="2221"/>
                    <a:pt x="2625" y="2221"/>
                    <a:pt x="2625" y="2221"/>
                  </a:cubicBezTo>
                  <a:cubicBezTo>
                    <a:pt x="2625" y="2236"/>
                    <a:pt x="2625" y="2236"/>
                    <a:pt x="2625" y="2236"/>
                  </a:cubicBezTo>
                  <a:cubicBezTo>
                    <a:pt x="2637" y="2236"/>
                    <a:pt x="2637" y="2236"/>
                    <a:pt x="2637" y="2236"/>
                  </a:cubicBezTo>
                  <a:cubicBezTo>
                    <a:pt x="2634" y="2222"/>
                    <a:pt x="2634" y="2222"/>
                    <a:pt x="2634" y="2222"/>
                  </a:cubicBezTo>
                  <a:cubicBezTo>
                    <a:pt x="2634" y="2213"/>
                    <a:pt x="2634" y="2213"/>
                    <a:pt x="2634" y="2213"/>
                  </a:cubicBezTo>
                  <a:cubicBezTo>
                    <a:pt x="2634" y="2202"/>
                    <a:pt x="2634" y="2202"/>
                    <a:pt x="2634" y="2202"/>
                  </a:cubicBezTo>
                  <a:lnTo>
                    <a:pt x="2625" y="2203"/>
                  </a:lnTo>
                  <a:close/>
                  <a:moveTo>
                    <a:pt x="2139" y="1123"/>
                  </a:moveTo>
                  <a:cubicBezTo>
                    <a:pt x="2139" y="1142"/>
                    <a:pt x="2139" y="1142"/>
                    <a:pt x="2139" y="1142"/>
                  </a:cubicBezTo>
                  <a:cubicBezTo>
                    <a:pt x="2137" y="1159"/>
                    <a:pt x="2137" y="1159"/>
                    <a:pt x="2137" y="1159"/>
                  </a:cubicBezTo>
                  <a:cubicBezTo>
                    <a:pt x="2147" y="1165"/>
                    <a:pt x="2147" y="1165"/>
                    <a:pt x="2147" y="1165"/>
                  </a:cubicBezTo>
                  <a:cubicBezTo>
                    <a:pt x="2154" y="1174"/>
                    <a:pt x="2154" y="1174"/>
                    <a:pt x="2154" y="1174"/>
                  </a:cubicBezTo>
                  <a:cubicBezTo>
                    <a:pt x="2155" y="1189"/>
                    <a:pt x="2155" y="1189"/>
                    <a:pt x="2155" y="1189"/>
                  </a:cubicBezTo>
                  <a:cubicBezTo>
                    <a:pt x="2168" y="1194"/>
                    <a:pt x="2168" y="1194"/>
                    <a:pt x="2168" y="1194"/>
                  </a:cubicBezTo>
                  <a:cubicBezTo>
                    <a:pt x="2165" y="1179"/>
                    <a:pt x="2165" y="1179"/>
                    <a:pt x="2165" y="1179"/>
                  </a:cubicBezTo>
                  <a:cubicBezTo>
                    <a:pt x="2159" y="1167"/>
                    <a:pt x="2159" y="1167"/>
                    <a:pt x="2159" y="1167"/>
                  </a:cubicBezTo>
                  <a:cubicBezTo>
                    <a:pt x="2165" y="1148"/>
                    <a:pt x="2165" y="1148"/>
                    <a:pt x="2165" y="1148"/>
                  </a:cubicBezTo>
                  <a:cubicBezTo>
                    <a:pt x="2165" y="1124"/>
                    <a:pt x="2165" y="1124"/>
                    <a:pt x="2165" y="1124"/>
                  </a:cubicBezTo>
                  <a:cubicBezTo>
                    <a:pt x="2149" y="1118"/>
                    <a:pt x="2149" y="1118"/>
                    <a:pt x="2149" y="1118"/>
                  </a:cubicBezTo>
                  <a:lnTo>
                    <a:pt x="2139" y="1123"/>
                  </a:lnTo>
                  <a:close/>
                  <a:moveTo>
                    <a:pt x="2464" y="1211"/>
                  </a:moveTo>
                  <a:cubicBezTo>
                    <a:pt x="2452" y="1215"/>
                    <a:pt x="2452" y="1215"/>
                    <a:pt x="2452" y="1215"/>
                  </a:cubicBezTo>
                  <a:cubicBezTo>
                    <a:pt x="2458" y="1228"/>
                    <a:pt x="2458" y="1228"/>
                    <a:pt x="2458" y="1228"/>
                  </a:cubicBezTo>
                  <a:cubicBezTo>
                    <a:pt x="2478" y="1228"/>
                    <a:pt x="2478" y="1228"/>
                    <a:pt x="2478" y="1228"/>
                  </a:cubicBezTo>
                  <a:cubicBezTo>
                    <a:pt x="2498" y="1228"/>
                    <a:pt x="2498" y="1228"/>
                    <a:pt x="2498" y="1228"/>
                  </a:cubicBezTo>
                  <a:cubicBezTo>
                    <a:pt x="2511" y="1215"/>
                    <a:pt x="2511" y="1215"/>
                    <a:pt x="2511" y="1215"/>
                  </a:cubicBezTo>
                  <a:cubicBezTo>
                    <a:pt x="2495" y="1210"/>
                    <a:pt x="2495" y="1210"/>
                    <a:pt x="2495" y="1210"/>
                  </a:cubicBezTo>
                  <a:cubicBezTo>
                    <a:pt x="2479" y="1217"/>
                    <a:pt x="2479" y="1217"/>
                    <a:pt x="2479" y="1217"/>
                  </a:cubicBezTo>
                  <a:lnTo>
                    <a:pt x="2464" y="1211"/>
                  </a:lnTo>
                  <a:close/>
                  <a:moveTo>
                    <a:pt x="2522" y="1827"/>
                  </a:moveTo>
                  <a:cubicBezTo>
                    <a:pt x="2517" y="1842"/>
                    <a:pt x="2517" y="1842"/>
                    <a:pt x="2517" y="1842"/>
                  </a:cubicBezTo>
                  <a:cubicBezTo>
                    <a:pt x="2509" y="1850"/>
                    <a:pt x="2509" y="1850"/>
                    <a:pt x="2509" y="1850"/>
                  </a:cubicBezTo>
                  <a:cubicBezTo>
                    <a:pt x="2518" y="1860"/>
                    <a:pt x="2518" y="1860"/>
                    <a:pt x="2518" y="1860"/>
                  </a:cubicBezTo>
                  <a:cubicBezTo>
                    <a:pt x="2523" y="1871"/>
                    <a:pt x="2523" y="1871"/>
                    <a:pt x="2523" y="1871"/>
                  </a:cubicBezTo>
                  <a:cubicBezTo>
                    <a:pt x="2522" y="1886"/>
                    <a:pt x="2522" y="1886"/>
                    <a:pt x="2522" y="1886"/>
                  </a:cubicBezTo>
                  <a:cubicBezTo>
                    <a:pt x="2521" y="1905"/>
                    <a:pt x="2521" y="1905"/>
                    <a:pt x="2521" y="1905"/>
                  </a:cubicBezTo>
                  <a:cubicBezTo>
                    <a:pt x="2530" y="1914"/>
                    <a:pt x="2530" y="1914"/>
                    <a:pt x="2530" y="1914"/>
                  </a:cubicBezTo>
                  <a:cubicBezTo>
                    <a:pt x="2539" y="1908"/>
                    <a:pt x="2539" y="1908"/>
                    <a:pt x="2539" y="1908"/>
                  </a:cubicBezTo>
                  <a:cubicBezTo>
                    <a:pt x="2539" y="1888"/>
                    <a:pt x="2539" y="1888"/>
                    <a:pt x="2539" y="1888"/>
                  </a:cubicBezTo>
                  <a:cubicBezTo>
                    <a:pt x="2548" y="1880"/>
                    <a:pt x="2548" y="1880"/>
                    <a:pt x="2548" y="1880"/>
                  </a:cubicBezTo>
                  <a:cubicBezTo>
                    <a:pt x="2541" y="1862"/>
                    <a:pt x="2541" y="1862"/>
                    <a:pt x="2541" y="1862"/>
                  </a:cubicBezTo>
                  <a:cubicBezTo>
                    <a:pt x="2529" y="1851"/>
                    <a:pt x="2529" y="1851"/>
                    <a:pt x="2529" y="1851"/>
                  </a:cubicBezTo>
                  <a:cubicBezTo>
                    <a:pt x="2530" y="1836"/>
                    <a:pt x="2530" y="1836"/>
                    <a:pt x="2530" y="1836"/>
                  </a:cubicBezTo>
                  <a:lnTo>
                    <a:pt x="2522" y="1827"/>
                  </a:lnTo>
                  <a:close/>
                  <a:moveTo>
                    <a:pt x="2558" y="1958"/>
                  </a:moveTo>
                  <a:cubicBezTo>
                    <a:pt x="2558" y="1970"/>
                    <a:pt x="2558" y="1970"/>
                    <a:pt x="2558" y="1970"/>
                  </a:cubicBezTo>
                  <a:cubicBezTo>
                    <a:pt x="2566" y="1974"/>
                    <a:pt x="2566" y="1974"/>
                    <a:pt x="2566" y="1974"/>
                  </a:cubicBezTo>
                  <a:cubicBezTo>
                    <a:pt x="2572" y="1967"/>
                    <a:pt x="2572" y="1967"/>
                    <a:pt x="2572" y="1967"/>
                  </a:cubicBezTo>
                  <a:lnTo>
                    <a:pt x="2558" y="1958"/>
                  </a:lnTo>
                  <a:close/>
                  <a:moveTo>
                    <a:pt x="2535" y="1168"/>
                  </a:moveTo>
                  <a:cubicBezTo>
                    <a:pt x="2524" y="1175"/>
                    <a:pt x="2524" y="1175"/>
                    <a:pt x="2524" y="1175"/>
                  </a:cubicBezTo>
                  <a:cubicBezTo>
                    <a:pt x="2530" y="1181"/>
                    <a:pt x="2530" y="1181"/>
                    <a:pt x="2530" y="1181"/>
                  </a:cubicBezTo>
                  <a:cubicBezTo>
                    <a:pt x="2538" y="1173"/>
                    <a:pt x="2538" y="1173"/>
                    <a:pt x="2538" y="1173"/>
                  </a:cubicBezTo>
                  <a:cubicBezTo>
                    <a:pt x="2546" y="1165"/>
                    <a:pt x="2546" y="1165"/>
                    <a:pt x="2546" y="1165"/>
                  </a:cubicBezTo>
                  <a:lnTo>
                    <a:pt x="2535" y="1168"/>
                  </a:lnTo>
                  <a:close/>
                  <a:moveTo>
                    <a:pt x="1429" y="162"/>
                  </a:moveTo>
                  <a:cubicBezTo>
                    <a:pt x="1421" y="159"/>
                    <a:pt x="1421" y="159"/>
                    <a:pt x="1421" y="159"/>
                  </a:cubicBezTo>
                  <a:cubicBezTo>
                    <a:pt x="1414" y="166"/>
                    <a:pt x="1414" y="166"/>
                    <a:pt x="1414" y="166"/>
                  </a:cubicBezTo>
                  <a:cubicBezTo>
                    <a:pt x="1399" y="174"/>
                    <a:pt x="1399" y="174"/>
                    <a:pt x="1399" y="174"/>
                  </a:cubicBezTo>
                  <a:cubicBezTo>
                    <a:pt x="1388" y="186"/>
                    <a:pt x="1388" y="186"/>
                    <a:pt x="1388" y="186"/>
                  </a:cubicBezTo>
                  <a:cubicBezTo>
                    <a:pt x="1389" y="207"/>
                    <a:pt x="1389" y="207"/>
                    <a:pt x="1389" y="207"/>
                  </a:cubicBezTo>
                  <a:cubicBezTo>
                    <a:pt x="1384" y="212"/>
                    <a:pt x="1384" y="212"/>
                    <a:pt x="1384" y="212"/>
                  </a:cubicBezTo>
                  <a:cubicBezTo>
                    <a:pt x="1386" y="228"/>
                    <a:pt x="1386" y="228"/>
                    <a:pt x="1386" y="228"/>
                  </a:cubicBezTo>
                  <a:cubicBezTo>
                    <a:pt x="1396" y="242"/>
                    <a:pt x="1396" y="242"/>
                    <a:pt x="1396" y="242"/>
                  </a:cubicBezTo>
                  <a:cubicBezTo>
                    <a:pt x="1406" y="265"/>
                    <a:pt x="1406" y="265"/>
                    <a:pt x="1406" y="265"/>
                  </a:cubicBezTo>
                  <a:cubicBezTo>
                    <a:pt x="1421" y="269"/>
                    <a:pt x="1421" y="269"/>
                    <a:pt x="1421" y="269"/>
                  </a:cubicBezTo>
                  <a:cubicBezTo>
                    <a:pt x="1431" y="258"/>
                    <a:pt x="1431" y="258"/>
                    <a:pt x="1431" y="258"/>
                  </a:cubicBezTo>
                  <a:cubicBezTo>
                    <a:pt x="1439" y="244"/>
                    <a:pt x="1439" y="244"/>
                    <a:pt x="1439" y="244"/>
                  </a:cubicBezTo>
                  <a:cubicBezTo>
                    <a:pt x="1430" y="235"/>
                    <a:pt x="1430" y="235"/>
                    <a:pt x="1430" y="235"/>
                  </a:cubicBezTo>
                  <a:cubicBezTo>
                    <a:pt x="1443" y="216"/>
                    <a:pt x="1443" y="216"/>
                    <a:pt x="1443" y="216"/>
                  </a:cubicBezTo>
                  <a:cubicBezTo>
                    <a:pt x="1441" y="196"/>
                    <a:pt x="1441" y="196"/>
                    <a:pt x="1441" y="196"/>
                  </a:cubicBezTo>
                  <a:cubicBezTo>
                    <a:pt x="1441" y="172"/>
                    <a:pt x="1441" y="172"/>
                    <a:pt x="1441" y="172"/>
                  </a:cubicBezTo>
                  <a:lnTo>
                    <a:pt x="1429" y="162"/>
                  </a:lnTo>
                  <a:close/>
                  <a:moveTo>
                    <a:pt x="1617" y="2258"/>
                  </a:moveTo>
                  <a:cubicBezTo>
                    <a:pt x="1609" y="2267"/>
                    <a:pt x="1609" y="2267"/>
                    <a:pt x="1609" y="2267"/>
                  </a:cubicBezTo>
                  <a:cubicBezTo>
                    <a:pt x="1609" y="2279"/>
                    <a:pt x="1609" y="2279"/>
                    <a:pt x="1609" y="2279"/>
                  </a:cubicBezTo>
                  <a:cubicBezTo>
                    <a:pt x="1609" y="2291"/>
                    <a:pt x="1609" y="2291"/>
                    <a:pt x="1609" y="2291"/>
                  </a:cubicBezTo>
                  <a:cubicBezTo>
                    <a:pt x="1623" y="2285"/>
                    <a:pt x="1623" y="2285"/>
                    <a:pt x="1623" y="2285"/>
                  </a:cubicBezTo>
                  <a:cubicBezTo>
                    <a:pt x="1630" y="2293"/>
                    <a:pt x="1630" y="2293"/>
                    <a:pt x="1630" y="2293"/>
                  </a:cubicBezTo>
                  <a:cubicBezTo>
                    <a:pt x="1639" y="2285"/>
                    <a:pt x="1639" y="2285"/>
                    <a:pt x="1639" y="2285"/>
                  </a:cubicBezTo>
                  <a:cubicBezTo>
                    <a:pt x="1642" y="2268"/>
                    <a:pt x="1642" y="2268"/>
                    <a:pt x="1642" y="2268"/>
                  </a:cubicBezTo>
                  <a:cubicBezTo>
                    <a:pt x="1633" y="2255"/>
                    <a:pt x="1633" y="2255"/>
                    <a:pt x="1633" y="2255"/>
                  </a:cubicBezTo>
                  <a:lnTo>
                    <a:pt x="1617" y="2258"/>
                  </a:lnTo>
                  <a:close/>
                  <a:moveTo>
                    <a:pt x="660" y="770"/>
                  </a:moveTo>
                  <a:cubicBezTo>
                    <a:pt x="658" y="763"/>
                    <a:pt x="658" y="763"/>
                    <a:pt x="658" y="763"/>
                  </a:cubicBezTo>
                  <a:cubicBezTo>
                    <a:pt x="672" y="770"/>
                    <a:pt x="672" y="770"/>
                    <a:pt x="672" y="770"/>
                  </a:cubicBezTo>
                  <a:cubicBezTo>
                    <a:pt x="678" y="763"/>
                    <a:pt x="678" y="763"/>
                    <a:pt x="678" y="763"/>
                  </a:cubicBezTo>
                  <a:cubicBezTo>
                    <a:pt x="687" y="754"/>
                    <a:pt x="687" y="754"/>
                    <a:pt x="687" y="754"/>
                  </a:cubicBezTo>
                  <a:cubicBezTo>
                    <a:pt x="701" y="740"/>
                    <a:pt x="701" y="740"/>
                    <a:pt x="701" y="740"/>
                  </a:cubicBezTo>
                  <a:cubicBezTo>
                    <a:pt x="709" y="750"/>
                    <a:pt x="709" y="750"/>
                    <a:pt x="709" y="750"/>
                  </a:cubicBezTo>
                  <a:cubicBezTo>
                    <a:pt x="714" y="750"/>
                    <a:pt x="714" y="750"/>
                    <a:pt x="714" y="750"/>
                  </a:cubicBezTo>
                  <a:cubicBezTo>
                    <a:pt x="725" y="739"/>
                    <a:pt x="725" y="739"/>
                    <a:pt x="725" y="739"/>
                  </a:cubicBezTo>
                  <a:cubicBezTo>
                    <a:pt x="735" y="727"/>
                    <a:pt x="735" y="727"/>
                    <a:pt x="735" y="727"/>
                  </a:cubicBezTo>
                  <a:cubicBezTo>
                    <a:pt x="754" y="719"/>
                    <a:pt x="754" y="719"/>
                    <a:pt x="754" y="719"/>
                  </a:cubicBezTo>
                  <a:cubicBezTo>
                    <a:pt x="768" y="729"/>
                    <a:pt x="768" y="729"/>
                    <a:pt x="768" y="729"/>
                  </a:cubicBezTo>
                  <a:cubicBezTo>
                    <a:pt x="760" y="751"/>
                    <a:pt x="760" y="751"/>
                    <a:pt x="760" y="751"/>
                  </a:cubicBezTo>
                  <a:cubicBezTo>
                    <a:pt x="760" y="763"/>
                    <a:pt x="760" y="763"/>
                    <a:pt x="760" y="763"/>
                  </a:cubicBezTo>
                  <a:cubicBezTo>
                    <a:pt x="751" y="773"/>
                    <a:pt x="751" y="773"/>
                    <a:pt x="751" y="773"/>
                  </a:cubicBezTo>
                  <a:cubicBezTo>
                    <a:pt x="736" y="779"/>
                    <a:pt x="736" y="779"/>
                    <a:pt x="736" y="779"/>
                  </a:cubicBezTo>
                  <a:cubicBezTo>
                    <a:pt x="721" y="785"/>
                    <a:pt x="721" y="785"/>
                    <a:pt x="721" y="785"/>
                  </a:cubicBezTo>
                  <a:cubicBezTo>
                    <a:pt x="705" y="785"/>
                    <a:pt x="705" y="785"/>
                    <a:pt x="705" y="785"/>
                  </a:cubicBezTo>
                  <a:cubicBezTo>
                    <a:pt x="693" y="797"/>
                    <a:pt x="693" y="797"/>
                    <a:pt x="693" y="797"/>
                  </a:cubicBezTo>
                  <a:cubicBezTo>
                    <a:pt x="674" y="791"/>
                    <a:pt x="674" y="791"/>
                    <a:pt x="674" y="791"/>
                  </a:cubicBezTo>
                  <a:cubicBezTo>
                    <a:pt x="665" y="777"/>
                    <a:pt x="665" y="777"/>
                    <a:pt x="665" y="777"/>
                  </a:cubicBezTo>
                  <a:lnTo>
                    <a:pt x="660" y="770"/>
                  </a:lnTo>
                  <a:close/>
                  <a:moveTo>
                    <a:pt x="628" y="789"/>
                  </a:moveTo>
                  <a:cubicBezTo>
                    <a:pt x="600" y="789"/>
                    <a:pt x="600" y="789"/>
                    <a:pt x="600" y="789"/>
                  </a:cubicBezTo>
                  <a:cubicBezTo>
                    <a:pt x="590" y="798"/>
                    <a:pt x="590" y="798"/>
                    <a:pt x="590" y="798"/>
                  </a:cubicBezTo>
                  <a:cubicBezTo>
                    <a:pt x="576" y="808"/>
                    <a:pt x="576" y="808"/>
                    <a:pt x="576" y="808"/>
                  </a:cubicBezTo>
                  <a:cubicBezTo>
                    <a:pt x="565" y="798"/>
                    <a:pt x="565" y="798"/>
                    <a:pt x="565" y="798"/>
                  </a:cubicBezTo>
                  <a:cubicBezTo>
                    <a:pt x="540" y="806"/>
                    <a:pt x="540" y="806"/>
                    <a:pt x="540" y="806"/>
                  </a:cubicBezTo>
                  <a:cubicBezTo>
                    <a:pt x="542" y="821"/>
                    <a:pt x="542" y="821"/>
                    <a:pt x="542" y="821"/>
                  </a:cubicBezTo>
                  <a:cubicBezTo>
                    <a:pt x="548" y="828"/>
                    <a:pt x="548" y="828"/>
                    <a:pt x="548" y="828"/>
                  </a:cubicBezTo>
                  <a:cubicBezTo>
                    <a:pt x="558" y="838"/>
                    <a:pt x="558" y="838"/>
                    <a:pt x="558" y="838"/>
                  </a:cubicBezTo>
                  <a:cubicBezTo>
                    <a:pt x="565" y="844"/>
                    <a:pt x="565" y="844"/>
                    <a:pt x="565" y="844"/>
                  </a:cubicBezTo>
                  <a:cubicBezTo>
                    <a:pt x="555" y="852"/>
                    <a:pt x="555" y="852"/>
                    <a:pt x="555" y="852"/>
                  </a:cubicBezTo>
                  <a:cubicBezTo>
                    <a:pt x="542" y="841"/>
                    <a:pt x="542" y="841"/>
                    <a:pt x="542" y="841"/>
                  </a:cubicBezTo>
                  <a:cubicBezTo>
                    <a:pt x="535" y="848"/>
                    <a:pt x="535" y="848"/>
                    <a:pt x="535" y="848"/>
                  </a:cubicBezTo>
                  <a:cubicBezTo>
                    <a:pt x="525" y="838"/>
                    <a:pt x="525" y="838"/>
                    <a:pt x="525" y="838"/>
                  </a:cubicBezTo>
                  <a:cubicBezTo>
                    <a:pt x="503" y="842"/>
                    <a:pt x="503" y="842"/>
                    <a:pt x="503" y="842"/>
                  </a:cubicBezTo>
                  <a:cubicBezTo>
                    <a:pt x="494" y="837"/>
                    <a:pt x="494" y="837"/>
                    <a:pt x="494" y="837"/>
                  </a:cubicBezTo>
                  <a:cubicBezTo>
                    <a:pt x="489" y="849"/>
                    <a:pt x="489" y="849"/>
                    <a:pt x="489" y="849"/>
                  </a:cubicBezTo>
                  <a:cubicBezTo>
                    <a:pt x="496" y="856"/>
                    <a:pt x="496" y="856"/>
                    <a:pt x="496" y="856"/>
                  </a:cubicBezTo>
                  <a:cubicBezTo>
                    <a:pt x="483" y="863"/>
                    <a:pt x="483" y="863"/>
                    <a:pt x="483" y="863"/>
                  </a:cubicBezTo>
                  <a:cubicBezTo>
                    <a:pt x="483" y="879"/>
                    <a:pt x="483" y="879"/>
                    <a:pt x="483" y="879"/>
                  </a:cubicBezTo>
                  <a:cubicBezTo>
                    <a:pt x="494" y="890"/>
                    <a:pt x="494" y="890"/>
                    <a:pt x="494" y="890"/>
                  </a:cubicBezTo>
                  <a:cubicBezTo>
                    <a:pt x="491" y="902"/>
                    <a:pt x="491" y="902"/>
                    <a:pt x="491" y="902"/>
                  </a:cubicBezTo>
                  <a:cubicBezTo>
                    <a:pt x="501" y="902"/>
                    <a:pt x="501" y="902"/>
                    <a:pt x="501" y="902"/>
                  </a:cubicBezTo>
                  <a:cubicBezTo>
                    <a:pt x="513" y="914"/>
                    <a:pt x="513" y="914"/>
                    <a:pt x="513" y="914"/>
                  </a:cubicBezTo>
                  <a:cubicBezTo>
                    <a:pt x="509" y="928"/>
                    <a:pt x="509" y="928"/>
                    <a:pt x="509" y="928"/>
                  </a:cubicBezTo>
                  <a:cubicBezTo>
                    <a:pt x="525" y="936"/>
                    <a:pt x="525" y="936"/>
                    <a:pt x="525" y="936"/>
                  </a:cubicBezTo>
                  <a:cubicBezTo>
                    <a:pt x="546" y="937"/>
                    <a:pt x="546" y="937"/>
                    <a:pt x="546" y="937"/>
                  </a:cubicBezTo>
                  <a:cubicBezTo>
                    <a:pt x="555" y="946"/>
                    <a:pt x="555" y="946"/>
                    <a:pt x="555" y="946"/>
                  </a:cubicBezTo>
                  <a:cubicBezTo>
                    <a:pt x="571" y="946"/>
                    <a:pt x="571" y="946"/>
                    <a:pt x="571" y="946"/>
                  </a:cubicBezTo>
                  <a:cubicBezTo>
                    <a:pt x="589" y="941"/>
                    <a:pt x="589" y="941"/>
                    <a:pt x="589" y="941"/>
                  </a:cubicBezTo>
                  <a:cubicBezTo>
                    <a:pt x="589" y="927"/>
                    <a:pt x="589" y="927"/>
                    <a:pt x="589" y="927"/>
                  </a:cubicBezTo>
                  <a:cubicBezTo>
                    <a:pt x="578" y="916"/>
                    <a:pt x="578" y="916"/>
                    <a:pt x="578" y="916"/>
                  </a:cubicBezTo>
                  <a:cubicBezTo>
                    <a:pt x="584" y="910"/>
                    <a:pt x="584" y="910"/>
                    <a:pt x="584" y="910"/>
                  </a:cubicBezTo>
                  <a:cubicBezTo>
                    <a:pt x="593" y="919"/>
                    <a:pt x="593" y="919"/>
                    <a:pt x="593" y="919"/>
                  </a:cubicBezTo>
                  <a:cubicBezTo>
                    <a:pt x="609" y="890"/>
                    <a:pt x="609" y="890"/>
                    <a:pt x="609" y="890"/>
                  </a:cubicBezTo>
                  <a:cubicBezTo>
                    <a:pt x="625" y="874"/>
                    <a:pt x="625" y="874"/>
                    <a:pt x="625" y="874"/>
                  </a:cubicBezTo>
                  <a:cubicBezTo>
                    <a:pt x="631" y="881"/>
                    <a:pt x="631" y="881"/>
                    <a:pt x="631" y="881"/>
                  </a:cubicBezTo>
                  <a:cubicBezTo>
                    <a:pt x="645" y="867"/>
                    <a:pt x="645" y="867"/>
                    <a:pt x="645" y="867"/>
                  </a:cubicBezTo>
                  <a:cubicBezTo>
                    <a:pt x="650" y="854"/>
                    <a:pt x="650" y="854"/>
                    <a:pt x="650" y="854"/>
                  </a:cubicBezTo>
                  <a:cubicBezTo>
                    <a:pt x="634" y="849"/>
                    <a:pt x="634" y="849"/>
                    <a:pt x="634" y="849"/>
                  </a:cubicBezTo>
                  <a:cubicBezTo>
                    <a:pt x="623" y="859"/>
                    <a:pt x="623" y="859"/>
                    <a:pt x="623" y="859"/>
                  </a:cubicBezTo>
                  <a:cubicBezTo>
                    <a:pt x="610" y="849"/>
                    <a:pt x="610" y="849"/>
                    <a:pt x="610" y="849"/>
                  </a:cubicBezTo>
                  <a:cubicBezTo>
                    <a:pt x="594" y="840"/>
                    <a:pt x="594" y="840"/>
                    <a:pt x="594" y="840"/>
                  </a:cubicBezTo>
                  <a:cubicBezTo>
                    <a:pt x="579" y="828"/>
                    <a:pt x="579" y="828"/>
                    <a:pt x="579" y="828"/>
                  </a:cubicBezTo>
                  <a:cubicBezTo>
                    <a:pt x="584" y="817"/>
                    <a:pt x="584" y="817"/>
                    <a:pt x="584" y="817"/>
                  </a:cubicBezTo>
                  <a:cubicBezTo>
                    <a:pt x="592" y="809"/>
                    <a:pt x="592" y="809"/>
                    <a:pt x="592" y="809"/>
                  </a:cubicBezTo>
                  <a:cubicBezTo>
                    <a:pt x="599" y="831"/>
                    <a:pt x="599" y="831"/>
                    <a:pt x="599" y="831"/>
                  </a:cubicBezTo>
                  <a:cubicBezTo>
                    <a:pt x="609" y="841"/>
                    <a:pt x="609" y="841"/>
                    <a:pt x="609" y="841"/>
                  </a:cubicBezTo>
                  <a:cubicBezTo>
                    <a:pt x="626" y="844"/>
                    <a:pt x="626" y="844"/>
                    <a:pt x="626" y="844"/>
                  </a:cubicBezTo>
                  <a:cubicBezTo>
                    <a:pt x="636" y="840"/>
                    <a:pt x="636" y="840"/>
                    <a:pt x="636" y="840"/>
                  </a:cubicBezTo>
                  <a:cubicBezTo>
                    <a:pt x="645" y="840"/>
                    <a:pt x="645" y="840"/>
                    <a:pt x="645" y="840"/>
                  </a:cubicBezTo>
                  <a:cubicBezTo>
                    <a:pt x="654" y="831"/>
                    <a:pt x="654" y="831"/>
                    <a:pt x="654" y="831"/>
                  </a:cubicBezTo>
                  <a:cubicBezTo>
                    <a:pt x="650" y="813"/>
                    <a:pt x="650" y="813"/>
                    <a:pt x="650" y="813"/>
                  </a:cubicBezTo>
                  <a:cubicBezTo>
                    <a:pt x="636" y="813"/>
                    <a:pt x="636" y="813"/>
                    <a:pt x="636" y="813"/>
                  </a:cubicBezTo>
                  <a:cubicBezTo>
                    <a:pt x="639" y="797"/>
                    <a:pt x="639" y="797"/>
                    <a:pt x="639" y="797"/>
                  </a:cubicBezTo>
                  <a:cubicBezTo>
                    <a:pt x="639" y="785"/>
                    <a:pt x="639" y="785"/>
                    <a:pt x="639" y="785"/>
                  </a:cubicBezTo>
                  <a:lnTo>
                    <a:pt x="628" y="789"/>
                  </a:lnTo>
                  <a:close/>
                  <a:moveTo>
                    <a:pt x="643" y="943"/>
                  </a:moveTo>
                  <a:cubicBezTo>
                    <a:pt x="635" y="950"/>
                    <a:pt x="635" y="950"/>
                    <a:pt x="635" y="950"/>
                  </a:cubicBezTo>
                  <a:cubicBezTo>
                    <a:pt x="641" y="968"/>
                    <a:pt x="641" y="968"/>
                    <a:pt x="641" y="968"/>
                  </a:cubicBezTo>
                  <a:cubicBezTo>
                    <a:pt x="651" y="978"/>
                    <a:pt x="651" y="978"/>
                    <a:pt x="651" y="978"/>
                  </a:cubicBezTo>
                  <a:cubicBezTo>
                    <a:pt x="659" y="962"/>
                    <a:pt x="659" y="962"/>
                    <a:pt x="659" y="962"/>
                  </a:cubicBezTo>
                  <a:cubicBezTo>
                    <a:pt x="659" y="948"/>
                    <a:pt x="659" y="948"/>
                    <a:pt x="659" y="948"/>
                  </a:cubicBezTo>
                  <a:cubicBezTo>
                    <a:pt x="653" y="942"/>
                    <a:pt x="653" y="942"/>
                    <a:pt x="653" y="942"/>
                  </a:cubicBezTo>
                  <a:lnTo>
                    <a:pt x="643" y="943"/>
                  </a:lnTo>
                  <a:close/>
                  <a:moveTo>
                    <a:pt x="679" y="959"/>
                  </a:moveTo>
                  <a:cubicBezTo>
                    <a:pt x="668" y="969"/>
                    <a:pt x="668" y="969"/>
                    <a:pt x="668" y="969"/>
                  </a:cubicBezTo>
                  <a:cubicBezTo>
                    <a:pt x="674" y="983"/>
                    <a:pt x="674" y="983"/>
                    <a:pt x="674" y="983"/>
                  </a:cubicBezTo>
                  <a:cubicBezTo>
                    <a:pt x="684" y="992"/>
                    <a:pt x="684" y="992"/>
                    <a:pt x="684" y="992"/>
                  </a:cubicBezTo>
                  <a:cubicBezTo>
                    <a:pt x="678" y="1006"/>
                    <a:pt x="678" y="1006"/>
                    <a:pt x="678" y="1006"/>
                  </a:cubicBezTo>
                  <a:cubicBezTo>
                    <a:pt x="683" y="1012"/>
                    <a:pt x="683" y="1012"/>
                    <a:pt x="683" y="1012"/>
                  </a:cubicBezTo>
                  <a:cubicBezTo>
                    <a:pt x="691" y="995"/>
                    <a:pt x="691" y="995"/>
                    <a:pt x="691" y="995"/>
                  </a:cubicBezTo>
                  <a:cubicBezTo>
                    <a:pt x="711" y="991"/>
                    <a:pt x="711" y="991"/>
                    <a:pt x="711" y="991"/>
                  </a:cubicBezTo>
                  <a:cubicBezTo>
                    <a:pt x="729" y="984"/>
                    <a:pt x="729" y="984"/>
                    <a:pt x="729" y="984"/>
                  </a:cubicBezTo>
                  <a:cubicBezTo>
                    <a:pt x="752" y="970"/>
                    <a:pt x="752" y="970"/>
                    <a:pt x="752" y="970"/>
                  </a:cubicBezTo>
                  <a:cubicBezTo>
                    <a:pt x="740" y="947"/>
                    <a:pt x="740" y="947"/>
                    <a:pt x="740" y="947"/>
                  </a:cubicBezTo>
                  <a:cubicBezTo>
                    <a:pt x="723" y="947"/>
                    <a:pt x="723" y="947"/>
                    <a:pt x="723" y="947"/>
                  </a:cubicBezTo>
                  <a:cubicBezTo>
                    <a:pt x="700" y="939"/>
                    <a:pt x="700" y="939"/>
                    <a:pt x="700" y="939"/>
                  </a:cubicBezTo>
                  <a:cubicBezTo>
                    <a:pt x="689" y="949"/>
                    <a:pt x="689" y="949"/>
                    <a:pt x="689" y="949"/>
                  </a:cubicBezTo>
                  <a:lnTo>
                    <a:pt x="679" y="959"/>
                  </a:lnTo>
                  <a:close/>
                  <a:moveTo>
                    <a:pt x="481" y="921"/>
                  </a:moveTo>
                  <a:cubicBezTo>
                    <a:pt x="473" y="913"/>
                    <a:pt x="473" y="913"/>
                    <a:pt x="473" y="913"/>
                  </a:cubicBezTo>
                  <a:cubicBezTo>
                    <a:pt x="459" y="913"/>
                    <a:pt x="459" y="913"/>
                    <a:pt x="459" y="913"/>
                  </a:cubicBezTo>
                  <a:cubicBezTo>
                    <a:pt x="469" y="922"/>
                    <a:pt x="469" y="922"/>
                    <a:pt x="469" y="922"/>
                  </a:cubicBezTo>
                  <a:cubicBezTo>
                    <a:pt x="474" y="942"/>
                    <a:pt x="474" y="942"/>
                    <a:pt x="474" y="942"/>
                  </a:cubicBezTo>
                  <a:cubicBezTo>
                    <a:pt x="486" y="942"/>
                    <a:pt x="486" y="942"/>
                    <a:pt x="486" y="942"/>
                  </a:cubicBezTo>
                  <a:cubicBezTo>
                    <a:pt x="486" y="931"/>
                    <a:pt x="486" y="931"/>
                    <a:pt x="486" y="931"/>
                  </a:cubicBezTo>
                  <a:lnTo>
                    <a:pt x="481" y="921"/>
                  </a:lnTo>
                  <a:close/>
                  <a:moveTo>
                    <a:pt x="43" y="1262"/>
                  </a:moveTo>
                  <a:cubicBezTo>
                    <a:pt x="27" y="1279"/>
                    <a:pt x="27" y="1279"/>
                    <a:pt x="27" y="1279"/>
                  </a:cubicBezTo>
                  <a:cubicBezTo>
                    <a:pt x="27" y="1290"/>
                    <a:pt x="27" y="1290"/>
                    <a:pt x="27" y="1290"/>
                  </a:cubicBezTo>
                  <a:cubicBezTo>
                    <a:pt x="40" y="1290"/>
                    <a:pt x="40" y="1290"/>
                    <a:pt x="40" y="1290"/>
                  </a:cubicBezTo>
                  <a:cubicBezTo>
                    <a:pt x="45" y="1300"/>
                    <a:pt x="45" y="1300"/>
                    <a:pt x="45" y="1300"/>
                  </a:cubicBezTo>
                  <a:cubicBezTo>
                    <a:pt x="56" y="1295"/>
                    <a:pt x="56" y="1295"/>
                    <a:pt x="56" y="1295"/>
                  </a:cubicBezTo>
                  <a:cubicBezTo>
                    <a:pt x="69" y="1282"/>
                    <a:pt x="69" y="1282"/>
                    <a:pt x="69" y="1282"/>
                  </a:cubicBezTo>
                  <a:cubicBezTo>
                    <a:pt x="69" y="1261"/>
                    <a:pt x="69" y="1261"/>
                    <a:pt x="69" y="1261"/>
                  </a:cubicBezTo>
                  <a:cubicBezTo>
                    <a:pt x="52" y="1261"/>
                    <a:pt x="52" y="1261"/>
                    <a:pt x="52" y="1261"/>
                  </a:cubicBezTo>
                  <a:lnTo>
                    <a:pt x="43" y="1262"/>
                  </a:lnTo>
                  <a:close/>
                  <a:moveTo>
                    <a:pt x="614" y="645"/>
                  </a:moveTo>
                  <a:cubicBezTo>
                    <a:pt x="609" y="655"/>
                    <a:pt x="609" y="655"/>
                    <a:pt x="609" y="655"/>
                  </a:cubicBezTo>
                  <a:cubicBezTo>
                    <a:pt x="615" y="660"/>
                    <a:pt x="615" y="660"/>
                    <a:pt x="615" y="660"/>
                  </a:cubicBezTo>
                  <a:cubicBezTo>
                    <a:pt x="622" y="655"/>
                    <a:pt x="622" y="655"/>
                    <a:pt x="622" y="655"/>
                  </a:cubicBezTo>
                  <a:lnTo>
                    <a:pt x="614" y="645"/>
                  </a:lnTo>
                  <a:close/>
                  <a:moveTo>
                    <a:pt x="565" y="1028"/>
                  </a:moveTo>
                  <a:cubicBezTo>
                    <a:pt x="549" y="1025"/>
                    <a:pt x="549" y="1025"/>
                    <a:pt x="549" y="1025"/>
                  </a:cubicBezTo>
                  <a:cubicBezTo>
                    <a:pt x="543" y="1029"/>
                    <a:pt x="543" y="1029"/>
                    <a:pt x="543" y="1029"/>
                  </a:cubicBezTo>
                  <a:cubicBezTo>
                    <a:pt x="553" y="1034"/>
                    <a:pt x="553" y="1034"/>
                    <a:pt x="553" y="1034"/>
                  </a:cubicBezTo>
                  <a:cubicBezTo>
                    <a:pt x="565" y="1043"/>
                    <a:pt x="565" y="1043"/>
                    <a:pt x="565" y="1043"/>
                  </a:cubicBezTo>
                  <a:cubicBezTo>
                    <a:pt x="571" y="1036"/>
                    <a:pt x="571" y="1036"/>
                    <a:pt x="571" y="1036"/>
                  </a:cubicBezTo>
                  <a:lnTo>
                    <a:pt x="565" y="1028"/>
                  </a:lnTo>
                  <a:close/>
                </a:path>
              </a:pathLst>
            </a:custGeom>
            <a:solidFill>
              <a:srgbClr val="BA9A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1899" y="1233"/>
              <a:ext cx="1776" cy="1166"/>
            </a:xfrm>
            <a:custGeom>
              <a:avLst/>
              <a:gdLst>
                <a:gd name="T0" fmla="*/ 922 w 1776"/>
                <a:gd name="T1" fmla="*/ 360 h 1166"/>
                <a:gd name="T2" fmla="*/ 951 w 1776"/>
                <a:gd name="T3" fmla="*/ 432 h 1166"/>
                <a:gd name="T4" fmla="*/ 988 w 1776"/>
                <a:gd name="T5" fmla="*/ 618 h 1166"/>
                <a:gd name="T6" fmla="*/ 833 w 1776"/>
                <a:gd name="T7" fmla="*/ 555 h 1166"/>
                <a:gd name="T8" fmla="*/ 812 w 1776"/>
                <a:gd name="T9" fmla="*/ 576 h 1166"/>
                <a:gd name="T10" fmla="*/ 795 w 1776"/>
                <a:gd name="T11" fmla="*/ 694 h 1166"/>
                <a:gd name="T12" fmla="*/ 880 w 1776"/>
                <a:gd name="T13" fmla="*/ 712 h 1166"/>
                <a:gd name="T14" fmla="*/ 1000 w 1776"/>
                <a:gd name="T15" fmla="*/ 715 h 1166"/>
                <a:gd name="T16" fmla="*/ 1098 w 1776"/>
                <a:gd name="T17" fmla="*/ 623 h 1166"/>
                <a:gd name="T18" fmla="*/ 1089 w 1776"/>
                <a:gd name="T19" fmla="*/ 736 h 1166"/>
                <a:gd name="T20" fmla="*/ 1235 w 1776"/>
                <a:gd name="T21" fmla="*/ 716 h 1166"/>
                <a:gd name="T22" fmla="*/ 1342 w 1776"/>
                <a:gd name="T23" fmla="*/ 766 h 1166"/>
                <a:gd name="T24" fmla="*/ 1415 w 1776"/>
                <a:gd name="T25" fmla="*/ 779 h 1166"/>
                <a:gd name="T26" fmla="*/ 1491 w 1776"/>
                <a:gd name="T27" fmla="*/ 809 h 1166"/>
                <a:gd name="T28" fmla="*/ 1497 w 1776"/>
                <a:gd name="T29" fmla="*/ 888 h 1166"/>
                <a:gd name="T30" fmla="*/ 1350 w 1776"/>
                <a:gd name="T31" fmla="*/ 973 h 1166"/>
                <a:gd name="T32" fmla="*/ 1250 w 1776"/>
                <a:gd name="T33" fmla="*/ 1063 h 1166"/>
                <a:gd name="T34" fmla="*/ 1138 w 1776"/>
                <a:gd name="T35" fmla="*/ 1147 h 1166"/>
                <a:gd name="T36" fmla="*/ 1028 w 1776"/>
                <a:gd name="T37" fmla="*/ 1135 h 1166"/>
                <a:gd name="T38" fmla="*/ 970 w 1776"/>
                <a:gd name="T39" fmla="*/ 1139 h 1166"/>
                <a:gd name="T40" fmla="*/ 873 w 1776"/>
                <a:gd name="T41" fmla="*/ 1152 h 1166"/>
                <a:gd name="T42" fmla="*/ 890 w 1776"/>
                <a:gd name="T43" fmla="*/ 1047 h 1166"/>
                <a:gd name="T44" fmla="*/ 827 w 1776"/>
                <a:gd name="T45" fmla="*/ 1074 h 1166"/>
                <a:gd name="T46" fmla="*/ 707 w 1776"/>
                <a:gd name="T47" fmla="*/ 1036 h 1166"/>
                <a:gd name="T48" fmla="*/ 577 w 1776"/>
                <a:gd name="T49" fmla="*/ 960 h 1166"/>
                <a:gd name="T50" fmla="*/ 487 w 1776"/>
                <a:gd name="T51" fmla="*/ 921 h 1166"/>
                <a:gd name="T52" fmla="*/ 389 w 1776"/>
                <a:gd name="T53" fmla="*/ 897 h 1166"/>
                <a:gd name="T54" fmla="*/ 316 w 1776"/>
                <a:gd name="T55" fmla="*/ 926 h 1166"/>
                <a:gd name="T56" fmla="*/ 250 w 1776"/>
                <a:gd name="T57" fmla="*/ 835 h 1166"/>
                <a:gd name="T58" fmla="*/ 353 w 1776"/>
                <a:gd name="T59" fmla="*/ 719 h 1166"/>
                <a:gd name="T60" fmla="*/ 464 w 1776"/>
                <a:gd name="T61" fmla="*/ 718 h 1166"/>
                <a:gd name="T62" fmla="*/ 648 w 1776"/>
                <a:gd name="T63" fmla="*/ 587 h 1166"/>
                <a:gd name="T64" fmla="*/ 798 w 1776"/>
                <a:gd name="T65" fmla="*/ 640 h 1166"/>
                <a:gd name="T66" fmla="*/ 1340 w 1776"/>
                <a:gd name="T67" fmla="*/ 571 h 1166"/>
                <a:gd name="T68" fmla="*/ 1375 w 1776"/>
                <a:gd name="T69" fmla="*/ 504 h 1166"/>
                <a:gd name="T70" fmla="*/ 1419 w 1776"/>
                <a:gd name="T71" fmla="*/ 455 h 1166"/>
                <a:gd name="T72" fmla="*/ 1499 w 1776"/>
                <a:gd name="T73" fmla="*/ 403 h 1166"/>
                <a:gd name="T74" fmla="*/ 1591 w 1776"/>
                <a:gd name="T75" fmla="*/ 373 h 1166"/>
                <a:gd name="T76" fmla="*/ 1727 w 1776"/>
                <a:gd name="T77" fmla="*/ 365 h 1166"/>
                <a:gd name="T78" fmla="*/ 1556 w 1776"/>
                <a:gd name="T79" fmla="*/ 432 h 1166"/>
                <a:gd name="T80" fmla="*/ 1490 w 1776"/>
                <a:gd name="T81" fmla="*/ 483 h 1166"/>
                <a:gd name="T82" fmla="*/ 1412 w 1776"/>
                <a:gd name="T83" fmla="*/ 531 h 1166"/>
                <a:gd name="T84" fmla="*/ 1381 w 1776"/>
                <a:gd name="T85" fmla="*/ 658 h 1166"/>
                <a:gd name="T86" fmla="*/ 1749 w 1776"/>
                <a:gd name="T87" fmla="*/ 84 h 1166"/>
                <a:gd name="T88" fmla="*/ 1726 w 1776"/>
                <a:gd name="T89" fmla="*/ 75 h 1166"/>
                <a:gd name="T90" fmla="*/ 1720 w 1776"/>
                <a:gd name="T91" fmla="*/ 104 h 1166"/>
                <a:gd name="T92" fmla="*/ 1670 w 1776"/>
                <a:gd name="T93" fmla="*/ 93 h 1166"/>
                <a:gd name="T94" fmla="*/ 1681 w 1776"/>
                <a:gd name="T95" fmla="*/ 85 h 1166"/>
                <a:gd name="T96" fmla="*/ 1724 w 1776"/>
                <a:gd name="T97" fmla="*/ 43 h 1166"/>
                <a:gd name="T98" fmla="*/ 1671 w 1776"/>
                <a:gd name="T99" fmla="*/ 60 h 1166"/>
                <a:gd name="T100" fmla="*/ 1695 w 1776"/>
                <a:gd name="T101" fmla="*/ 70 h 1166"/>
                <a:gd name="T102" fmla="*/ 1690 w 1776"/>
                <a:gd name="T103" fmla="*/ 26 h 1166"/>
                <a:gd name="T104" fmla="*/ 1641 w 1776"/>
                <a:gd name="T105" fmla="*/ 61 h 1166"/>
                <a:gd name="T106" fmla="*/ 1573 w 1776"/>
                <a:gd name="T107" fmla="*/ 53 h 1166"/>
                <a:gd name="T108" fmla="*/ 1571 w 1776"/>
                <a:gd name="T109" fmla="*/ 7 h 1166"/>
                <a:gd name="T110" fmla="*/ 1582 w 1776"/>
                <a:gd name="T111" fmla="*/ 7 h 1166"/>
                <a:gd name="T112" fmla="*/ 1631 w 1776"/>
                <a:gd name="T113" fmla="*/ 8 h 1166"/>
                <a:gd name="T114" fmla="*/ 46 w 1776"/>
                <a:gd name="T115" fmla="*/ 681 h 1166"/>
                <a:gd name="T116" fmla="*/ 82 w 1776"/>
                <a:gd name="T117" fmla="*/ 732 h 1166"/>
                <a:gd name="T118" fmla="*/ 1423 w 1776"/>
                <a:gd name="T119" fmla="*/ 730 h 1166"/>
                <a:gd name="T120" fmla="*/ 1198 w 1776"/>
                <a:gd name="T121" fmla="*/ 662 h 11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6"/>
                <a:gd name="T184" fmla="*/ 0 h 1166"/>
                <a:gd name="T185" fmla="*/ 1776 w 1776"/>
                <a:gd name="T186" fmla="*/ 1166 h 11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6" h="1166">
                  <a:moveTo>
                    <a:pt x="749" y="466"/>
                  </a:moveTo>
                  <a:lnTo>
                    <a:pt x="751" y="454"/>
                  </a:lnTo>
                  <a:lnTo>
                    <a:pt x="772" y="432"/>
                  </a:lnTo>
                  <a:lnTo>
                    <a:pt x="807" y="432"/>
                  </a:lnTo>
                  <a:lnTo>
                    <a:pt x="818" y="413"/>
                  </a:lnTo>
                  <a:lnTo>
                    <a:pt x="818" y="376"/>
                  </a:lnTo>
                  <a:lnTo>
                    <a:pt x="840" y="366"/>
                  </a:lnTo>
                  <a:lnTo>
                    <a:pt x="868" y="351"/>
                  </a:lnTo>
                  <a:lnTo>
                    <a:pt x="888" y="358"/>
                  </a:lnTo>
                  <a:lnTo>
                    <a:pt x="900" y="358"/>
                  </a:lnTo>
                  <a:lnTo>
                    <a:pt x="910" y="368"/>
                  </a:lnTo>
                  <a:lnTo>
                    <a:pt x="922" y="360"/>
                  </a:lnTo>
                  <a:lnTo>
                    <a:pt x="919" y="374"/>
                  </a:lnTo>
                  <a:lnTo>
                    <a:pt x="930" y="373"/>
                  </a:lnTo>
                  <a:lnTo>
                    <a:pt x="947" y="373"/>
                  </a:lnTo>
                  <a:lnTo>
                    <a:pt x="947" y="385"/>
                  </a:lnTo>
                  <a:lnTo>
                    <a:pt x="950" y="397"/>
                  </a:lnTo>
                  <a:lnTo>
                    <a:pt x="942" y="392"/>
                  </a:lnTo>
                  <a:lnTo>
                    <a:pt x="934" y="384"/>
                  </a:lnTo>
                  <a:lnTo>
                    <a:pt x="927" y="391"/>
                  </a:lnTo>
                  <a:lnTo>
                    <a:pt x="931" y="405"/>
                  </a:lnTo>
                  <a:lnTo>
                    <a:pt x="931" y="417"/>
                  </a:lnTo>
                  <a:lnTo>
                    <a:pt x="943" y="424"/>
                  </a:lnTo>
                  <a:lnTo>
                    <a:pt x="951" y="432"/>
                  </a:lnTo>
                  <a:lnTo>
                    <a:pt x="951" y="446"/>
                  </a:lnTo>
                  <a:lnTo>
                    <a:pt x="961" y="451"/>
                  </a:lnTo>
                  <a:lnTo>
                    <a:pt x="961" y="468"/>
                  </a:lnTo>
                  <a:lnTo>
                    <a:pt x="973" y="479"/>
                  </a:lnTo>
                  <a:lnTo>
                    <a:pt x="978" y="498"/>
                  </a:lnTo>
                  <a:lnTo>
                    <a:pt x="978" y="518"/>
                  </a:lnTo>
                  <a:lnTo>
                    <a:pt x="975" y="535"/>
                  </a:lnTo>
                  <a:lnTo>
                    <a:pt x="979" y="545"/>
                  </a:lnTo>
                  <a:lnTo>
                    <a:pt x="979" y="566"/>
                  </a:lnTo>
                  <a:lnTo>
                    <a:pt x="991" y="578"/>
                  </a:lnTo>
                  <a:lnTo>
                    <a:pt x="991" y="593"/>
                  </a:lnTo>
                  <a:lnTo>
                    <a:pt x="988" y="618"/>
                  </a:lnTo>
                  <a:lnTo>
                    <a:pt x="976" y="639"/>
                  </a:lnTo>
                  <a:lnTo>
                    <a:pt x="958" y="657"/>
                  </a:lnTo>
                  <a:lnTo>
                    <a:pt x="939" y="657"/>
                  </a:lnTo>
                  <a:lnTo>
                    <a:pt x="917" y="661"/>
                  </a:lnTo>
                  <a:lnTo>
                    <a:pt x="899" y="654"/>
                  </a:lnTo>
                  <a:lnTo>
                    <a:pt x="878" y="642"/>
                  </a:lnTo>
                  <a:lnTo>
                    <a:pt x="866" y="630"/>
                  </a:lnTo>
                  <a:lnTo>
                    <a:pt x="866" y="611"/>
                  </a:lnTo>
                  <a:lnTo>
                    <a:pt x="853" y="598"/>
                  </a:lnTo>
                  <a:lnTo>
                    <a:pt x="846" y="584"/>
                  </a:lnTo>
                  <a:lnTo>
                    <a:pt x="841" y="570"/>
                  </a:lnTo>
                  <a:lnTo>
                    <a:pt x="833" y="555"/>
                  </a:lnTo>
                  <a:lnTo>
                    <a:pt x="828" y="530"/>
                  </a:lnTo>
                  <a:lnTo>
                    <a:pt x="819" y="526"/>
                  </a:lnTo>
                  <a:lnTo>
                    <a:pt x="822" y="510"/>
                  </a:lnTo>
                  <a:lnTo>
                    <a:pt x="829" y="503"/>
                  </a:lnTo>
                  <a:lnTo>
                    <a:pt x="820" y="493"/>
                  </a:lnTo>
                  <a:lnTo>
                    <a:pt x="815" y="505"/>
                  </a:lnTo>
                  <a:lnTo>
                    <a:pt x="809" y="511"/>
                  </a:lnTo>
                  <a:lnTo>
                    <a:pt x="812" y="527"/>
                  </a:lnTo>
                  <a:lnTo>
                    <a:pt x="812" y="544"/>
                  </a:lnTo>
                  <a:lnTo>
                    <a:pt x="805" y="552"/>
                  </a:lnTo>
                  <a:lnTo>
                    <a:pt x="815" y="561"/>
                  </a:lnTo>
                  <a:lnTo>
                    <a:pt x="812" y="576"/>
                  </a:lnTo>
                  <a:lnTo>
                    <a:pt x="802" y="598"/>
                  </a:lnTo>
                  <a:lnTo>
                    <a:pt x="785" y="603"/>
                  </a:lnTo>
                  <a:lnTo>
                    <a:pt x="772" y="616"/>
                  </a:lnTo>
                  <a:lnTo>
                    <a:pt x="767" y="640"/>
                  </a:lnTo>
                  <a:lnTo>
                    <a:pt x="754" y="653"/>
                  </a:lnTo>
                  <a:lnTo>
                    <a:pt x="764" y="686"/>
                  </a:lnTo>
                  <a:lnTo>
                    <a:pt x="754" y="703"/>
                  </a:lnTo>
                  <a:lnTo>
                    <a:pt x="768" y="717"/>
                  </a:lnTo>
                  <a:lnTo>
                    <a:pt x="783" y="732"/>
                  </a:lnTo>
                  <a:lnTo>
                    <a:pt x="800" y="720"/>
                  </a:lnTo>
                  <a:lnTo>
                    <a:pt x="804" y="703"/>
                  </a:lnTo>
                  <a:lnTo>
                    <a:pt x="795" y="694"/>
                  </a:lnTo>
                  <a:lnTo>
                    <a:pt x="797" y="679"/>
                  </a:lnTo>
                  <a:lnTo>
                    <a:pt x="797" y="667"/>
                  </a:lnTo>
                  <a:lnTo>
                    <a:pt x="808" y="654"/>
                  </a:lnTo>
                  <a:lnTo>
                    <a:pt x="820" y="654"/>
                  </a:lnTo>
                  <a:lnTo>
                    <a:pt x="824" y="686"/>
                  </a:lnTo>
                  <a:lnTo>
                    <a:pt x="828" y="706"/>
                  </a:lnTo>
                  <a:lnTo>
                    <a:pt x="840" y="718"/>
                  </a:lnTo>
                  <a:lnTo>
                    <a:pt x="847" y="733"/>
                  </a:lnTo>
                  <a:lnTo>
                    <a:pt x="867" y="740"/>
                  </a:lnTo>
                  <a:lnTo>
                    <a:pt x="873" y="733"/>
                  </a:lnTo>
                  <a:lnTo>
                    <a:pt x="868" y="722"/>
                  </a:lnTo>
                  <a:lnTo>
                    <a:pt x="880" y="712"/>
                  </a:lnTo>
                  <a:lnTo>
                    <a:pt x="881" y="689"/>
                  </a:lnTo>
                  <a:lnTo>
                    <a:pt x="902" y="691"/>
                  </a:lnTo>
                  <a:lnTo>
                    <a:pt x="922" y="684"/>
                  </a:lnTo>
                  <a:lnTo>
                    <a:pt x="938" y="693"/>
                  </a:lnTo>
                  <a:lnTo>
                    <a:pt x="956" y="687"/>
                  </a:lnTo>
                  <a:lnTo>
                    <a:pt x="969" y="687"/>
                  </a:lnTo>
                  <a:lnTo>
                    <a:pt x="977" y="695"/>
                  </a:lnTo>
                  <a:lnTo>
                    <a:pt x="988" y="713"/>
                  </a:lnTo>
                  <a:lnTo>
                    <a:pt x="979" y="723"/>
                  </a:lnTo>
                  <a:lnTo>
                    <a:pt x="979" y="738"/>
                  </a:lnTo>
                  <a:lnTo>
                    <a:pt x="988" y="727"/>
                  </a:lnTo>
                  <a:lnTo>
                    <a:pt x="1000" y="715"/>
                  </a:lnTo>
                  <a:lnTo>
                    <a:pt x="1016" y="711"/>
                  </a:lnTo>
                  <a:lnTo>
                    <a:pt x="1030" y="691"/>
                  </a:lnTo>
                  <a:lnTo>
                    <a:pt x="1030" y="674"/>
                  </a:lnTo>
                  <a:lnTo>
                    <a:pt x="1035" y="663"/>
                  </a:lnTo>
                  <a:lnTo>
                    <a:pt x="1053" y="654"/>
                  </a:lnTo>
                  <a:lnTo>
                    <a:pt x="1053" y="643"/>
                  </a:lnTo>
                  <a:lnTo>
                    <a:pt x="1070" y="632"/>
                  </a:lnTo>
                  <a:lnTo>
                    <a:pt x="1070" y="615"/>
                  </a:lnTo>
                  <a:lnTo>
                    <a:pt x="1067" y="599"/>
                  </a:lnTo>
                  <a:lnTo>
                    <a:pt x="1079" y="599"/>
                  </a:lnTo>
                  <a:lnTo>
                    <a:pt x="1083" y="608"/>
                  </a:lnTo>
                  <a:lnTo>
                    <a:pt x="1098" y="623"/>
                  </a:lnTo>
                  <a:lnTo>
                    <a:pt x="1110" y="641"/>
                  </a:lnTo>
                  <a:lnTo>
                    <a:pt x="1110" y="665"/>
                  </a:lnTo>
                  <a:lnTo>
                    <a:pt x="1106" y="677"/>
                  </a:lnTo>
                  <a:lnTo>
                    <a:pt x="1100" y="684"/>
                  </a:lnTo>
                  <a:lnTo>
                    <a:pt x="1089" y="673"/>
                  </a:lnTo>
                  <a:lnTo>
                    <a:pt x="1075" y="670"/>
                  </a:lnTo>
                  <a:lnTo>
                    <a:pt x="1053" y="677"/>
                  </a:lnTo>
                  <a:lnTo>
                    <a:pt x="1053" y="695"/>
                  </a:lnTo>
                  <a:lnTo>
                    <a:pt x="1059" y="711"/>
                  </a:lnTo>
                  <a:lnTo>
                    <a:pt x="1059" y="725"/>
                  </a:lnTo>
                  <a:lnTo>
                    <a:pt x="1074" y="730"/>
                  </a:lnTo>
                  <a:lnTo>
                    <a:pt x="1089" y="736"/>
                  </a:lnTo>
                  <a:lnTo>
                    <a:pt x="1106" y="728"/>
                  </a:lnTo>
                  <a:lnTo>
                    <a:pt x="1106" y="716"/>
                  </a:lnTo>
                  <a:lnTo>
                    <a:pt x="1125" y="711"/>
                  </a:lnTo>
                  <a:lnTo>
                    <a:pt x="1142" y="720"/>
                  </a:lnTo>
                  <a:lnTo>
                    <a:pt x="1139" y="709"/>
                  </a:lnTo>
                  <a:lnTo>
                    <a:pt x="1166" y="713"/>
                  </a:lnTo>
                  <a:lnTo>
                    <a:pt x="1180" y="711"/>
                  </a:lnTo>
                  <a:lnTo>
                    <a:pt x="1206" y="714"/>
                  </a:lnTo>
                  <a:lnTo>
                    <a:pt x="1221" y="714"/>
                  </a:lnTo>
                  <a:lnTo>
                    <a:pt x="1228" y="728"/>
                  </a:lnTo>
                  <a:lnTo>
                    <a:pt x="1235" y="728"/>
                  </a:lnTo>
                  <a:lnTo>
                    <a:pt x="1235" y="716"/>
                  </a:lnTo>
                  <a:lnTo>
                    <a:pt x="1257" y="709"/>
                  </a:lnTo>
                  <a:lnTo>
                    <a:pt x="1269" y="709"/>
                  </a:lnTo>
                  <a:lnTo>
                    <a:pt x="1274" y="727"/>
                  </a:lnTo>
                  <a:lnTo>
                    <a:pt x="1261" y="727"/>
                  </a:lnTo>
                  <a:lnTo>
                    <a:pt x="1257" y="739"/>
                  </a:lnTo>
                  <a:lnTo>
                    <a:pt x="1247" y="743"/>
                  </a:lnTo>
                  <a:lnTo>
                    <a:pt x="1262" y="757"/>
                  </a:lnTo>
                  <a:lnTo>
                    <a:pt x="1273" y="757"/>
                  </a:lnTo>
                  <a:lnTo>
                    <a:pt x="1294" y="748"/>
                  </a:lnTo>
                  <a:lnTo>
                    <a:pt x="1313" y="752"/>
                  </a:lnTo>
                  <a:lnTo>
                    <a:pt x="1335" y="773"/>
                  </a:lnTo>
                  <a:lnTo>
                    <a:pt x="1342" y="766"/>
                  </a:lnTo>
                  <a:lnTo>
                    <a:pt x="1356" y="766"/>
                  </a:lnTo>
                  <a:lnTo>
                    <a:pt x="1375" y="760"/>
                  </a:lnTo>
                  <a:lnTo>
                    <a:pt x="1382" y="767"/>
                  </a:lnTo>
                  <a:lnTo>
                    <a:pt x="1379" y="777"/>
                  </a:lnTo>
                  <a:lnTo>
                    <a:pt x="1369" y="784"/>
                  </a:lnTo>
                  <a:lnTo>
                    <a:pt x="1369" y="796"/>
                  </a:lnTo>
                  <a:lnTo>
                    <a:pt x="1382" y="807"/>
                  </a:lnTo>
                  <a:lnTo>
                    <a:pt x="1382" y="794"/>
                  </a:lnTo>
                  <a:lnTo>
                    <a:pt x="1389" y="789"/>
                  </a:lnTo>
                  <a:lnTo>
                    <a:pt x="1402" y="792"/>
                  </a:lnTo>
                  <a:lnTo>
                    <a:pt x="1402" y="781"/>
                  </a:lnTo>
                  <a:lnTo>
                    <a:pt x="1415" y="779"/>
                  </a:lnTo>
                  <a:lnTo>
                    <a:pt x="1418" y="762"/>
                  </a:lnTo>
                  <a:lnTo>
                    <a:pt x="1416" y="743"/>
                  </a:lnTo>
                  <a:lnTo>
                    <a:pt x="1428" y="736"/>
                  </a:lnTo>
                  <a:lnTo>
                    <a:pt x="1439" y="733"/>
                  </a:lnTo>
                  <a:lnTo>
                    <a:pt x="1451" y="746"/>
                  </a:lnTo>
                  <a:lnTo>
                    <a:pt x="1457" y="740"/>
                  </a:lnTo>
                  <a:lnTo>
                    <a:pt x="1471" y="758"/>
                  </a:lnTo>
                  <a:lnTo>
                    <a:pt x="1487" y="774"/>
                  </a:lnTo>
                  <a:lnTo>
                    <a:pt x="1500" y="787"/>
                  </a:lnTo>
                  <a:lnTo>
                    <a:pt x="1504" y="794"/>
                  </a:lnTo>
                  <a:lnTo>
                    <a:pt x="1498" y="802"/>
                  </a:lnTo>
                  <a:lnTo>
                    <a:pt x="1491" y="809"/>
                  </a:lnTo>
                  <a:lnTo>
                    <a:pt x="1487" y="813"/>
                  </a:lnTo>
                  <a:lnTo>
                    <a:pt x="1494" y="819"/>
                  </a:lnTo>
                  <a:lnTo>
                    <a:pt x="1495" y="824"/>
                  </a:lnTo>
                  <a:lnTo>
                    <a:pt x="1500" y="826"/>
                  </a:lnTo>
                  <a:lnTo>
                    <a:pt x="1500" y="836"/>
                  </a:lnTo>
                  <a:lnTo>
                    <a:pt x="1500" y="849"/>
                  </a:lnTo>
                  <a:lnTo>
                    <a:pt x="1494" y="849"/>
                  </a:lnTo>
                  <a:lnTo>
                    <a:pt x="1491" y="857"/>
                  </a:lnTo>
                  <a:lnTo>
                    <a:pt x="1485" y="860"/>
                  </a:lnTo>
                  <a:lnTo>
                    <a:pt x="1483" y="872"/>
                  </a:lnTo>
                  <a:lnTo>
                    <a:pt x="1497" y="879"/>
                  </a:lnTo>
                  <a:lnTo>
                    <a:pt x="1497" y="888"/>
                  </a:lnTo>
                  <a:lnTo>
                    <a:pt x="1484" y="893"/>
                  </a:lnTo>
                  <a:lnTo>
                    <a:pt x="1494" y="904"/>
                  </a:lnTo>
                  <a:lnTo>
                    <a:pt x="1478" y="912"/>
                  </a:lnTo>
                  <a:lnTo>
                    <a:pt x="1466" y="924"/>
                  </a:lnTo>
                  <a:lnTo>
                    <a:pt x="1453" y="924"/>
                  </a:lnTo>
                  <a:lnTo>
                    <a:pt x="1448" y="939"/>
                  </a:lnTo>
                  <a:lnTo>
                    <a:pt x="1425" y="939"/>
                  </a:lnTo>
                  <a:lnTo>
                    <a:pt x="1403" y="944"/>
                  </a:lnTo>
                  <a:lnTo>
                    <a:pt x="1381" y="956"/>
                  </a:lnTo>
                  <a:lnTo>
                    <a:pt x="1381" y="972"/>
                  </a:lnTo>
                  <a:lnTo>
                    <a:pt x="1363" y="971"/>
                  </a:lnTo>
                  <a:lnTo>
                    <a:pt x="1350" y="973"/>
                  </a:lnTo>
                  <a:lnTo>
                    <a:pt x="1343" y="981"/>
                  </a:lnTo>
                  <a:lnTo>
                    <a:pt x="1330" y="988"/>
                  </a:lnTo>
                  <a:lnTo>
                    <a:pt x="1317" y="1001"/>
                  </a:lnTo>
                  <a:lnTo>
                    <a:pt x="1305" y="1002"/>
                  </a:lnTo>
                  <a:lnTo>
                    <a:pt x="1305" y="992"/>
                  </a:lnTo>
                  <a:lnTo>
                    <a:pt x="1296" y="988"/>
                  </a:lnTo>
                  <a:lnTo>
                    <a:pt x="1286" y="999"/>
                  </a:lnTo>
                  <a:lnTo>
                    <a:pt x="1272" y="1013"/>
                  </a:lnTo>
                  <a:lnTo>
                    <a:pt x="1265" y="1025"/>
                  </a:lnTo>
                  <a:lnTo>
                    <a:pt x="1268" y="1040"/>
                  </a:lnTo>
                  <a:lnTo>
                    <a:pt x="1252" y="1050"/>
                  </a:lnTo>
                  <a:lnTo>
                    <a:pt x="1250" y="1063"/>
                  </a:lnTo>
                  <a:lnTo>
                    <a:pt x="1236" y="1071"/>
                  </a:lnTo>
                  <a:lnTo>
                    <a:pt x="1227" y="1089"/>
                  </a:lnTo>
                  <a:lnTo>
                    <a:pt x="1230" y="1100"/>
                  </a:lnTo>
                  <a:lnTo>
                    <a:pt x="1224" y="1112"/>
                  </a:lnTo>
                  <a:lnTo>
                    <a:pt x="1224" y="1121"/>
                  </a:lnTo>
                  <a:lnTo>
                    <a:pt x="1207" y="1137"/>
                  </a:lnTo>
                  <a:lnTo>
                    <a:pt x="1204" y="1150"/>
                  </a:lnTo>
                  <a:lnTo>
                    <a:pt x="1198" y="1156"/>
                  </a:lnTo>
                  <a:lnTo>
                    <a:pt x="1194" y="1166"/>
                  </a:lnTo>
                  <a:lnTo>
                    <a:pt x="1171" y="1162"/>
                  </a:lnTo>
                  <a:lnTo>
                    <a:pt x="1153" y="1156"/>
                  </a:lnTo>
                  <a:lnTo>
                    <a:pt x="1138" y="1147"/>
                  </a:lnTo>
                  <a:lnTo>
                    <a:pt x="1122" y="1137"/>
                  </a:lnTo>
                  <a:lnTo>
                    <a:pt x="1115" y="1137"/>
                  </a:lnTo>
                  <a:lnTo>
                    <a:pt x="1110" y="1145"/>
                  </a:lnTo>
                  <a:lnTo>
                    <a:pt x="1103" y="1148"/>
                  </a:lnTo>
                  <a:lnTo>
                    <a:pt x="1099" y="1143"/>
                  </a:lnTo>
                  <a:lnTo>
                    <a:pt x="1092" y="1140"/>
                  </a:lnTo>
                  <a:lnTo>
                    <a:pt x="1085" y="1147"/>
                  </a:lnTo>
                  <a:lnTo>
                    <a:pt x="1073" y="1143"/>
                  </a:lnTo>
                  <a:lnTo>
                    <a:pt x="1062" y="1149"/>
                  </a:lnTo>
                  <a:lnTo>
                    <a:pt x="1052" y="1139"/>
                  </a:lnTo>
                  <a:lnTo>
                    <a:pt x="1037" y="1132"/>
                  </a:lnTo>
                  <a:lnTo>
                    <a:pt x="1028" y="1135"/>
                  </a:lnTo>
                  <a:lnTo>
                    <a:pt x="1021" y="1127"/>
                  </a:lnTo>
                  <a:lnTo>
                    <a:pt x="1022" y="1117"/>
                  </a:lnTo>
                  <a:lnTo>
                    <a:pt x="1019" y="1112"/>
                  </a:lnTo>
                  <a:lnTo>
                    <a:pt x="1010" y="1109"/>
                  </a:lnTo>
                  <a:lnTo>
                    <a:pt x="1003" y="1115"/>
                  </a:lnTo>
                  <a:lnTo>
                    <a:pt x="999" y="1110"/>
                  </a:lnTo>
                  <a:lnTo>
                    <a:pt x="994" y="1115"/>
                  </a:lnTo>
                  <a:lnTo>
                    <a:pt x="980" y="1107"/>
                  </a:lnTo>
                  <a:lnTo>
                    <a:pt x="973" y="1120"/>
                  </a:lnTo>
                  <a:lnTo>
                    <a:pt x="981" y="1127"/>
                  </a:lnTo>
                  <a:lnTo>
                    <a:pt x="981" y="1136"/>
                  </a:lnTo>
                  <a:lnTo>
                    <a:pt x="970" y="1139"/>
                  </a:lnTo>
                  <a:lnTo>
                    <a:pt x="959" y="1139"/>
                  </a:lnTo>
                  <a:lnTo>
                    <a:pt x="953" y="1146"/>
                  </a:lnTo>
                  <a:lnTo>
                    <a:pt x="942" y="1147"/>
                  </a:lnTo>
                  <a:lnTo>
                    <a:pt x="939" y="1139"/>
                  </a:lnTo>
                  <a:lnTo>
                    <a:pt x="933" y="1134"/>
                  </a:lnTo>
                  <a:lnTo>
                    <a:pt x="922" y="1144"/>
                  </a:lnTo>
                  <a:lnTo>
                    <a:pt x="915" y="1137"/>
                  </a:lnTo>
                  <a:lnTo>
                    <a:pt x="902" y="1130"/>
                  </a:lnTo>
                  <a:lnTo>
                    <a:pt x="890" y="1134"/>
                  </a:lnTo>
                  <a:lnTo>
                    <a:pt x="885" y="1147"/>
                  </a:lnTo>
                  <a:lnTo>
                    <a:pt x="878" y="1157"/>
                  </a:lnTo>
                  <a:lnTo>
                    <a:pt x="873" y="1152"/>
                  </a:lnTo>
                  <a:lnTo>
                    <a:pt x="877" y="1142"/>
                  </a:lnTo>
                  <a:lnTo>
                    <a:pt x="874" y="1132"/>
                  </a:lnTo>
                  <a:lnTo>
                    <a:pt x="874" y="1122"/>
                  </a:lnTo>
                  <a:lnTo>
                    <a:pt x="866" y="1114"/>
                  </a:lnTo>
                  <a:lnTo>
                    <a:pt x="866" y="1104"/>
                  </a:lnTo>
                  <a:lnTo>
                    <a:pt x="876" y="1095"/>
                  </a:lnTo>
                  <a:lnTo>
                    <a:pt x="876" y="1086"/>
                  </a:lnTo>
                  <a:lnTo>
                    <a:pt x="889" y="1083"/>
                  </a:lnTo>
                  <a:lnTo>
                    <a:pt x="889" y="1069"/>
                  </a:lnTo>
                  <a:lnTo>
                    <a:pt x="898" y="1061"/>
                  </a:lnTo>
                  <a:lnTo>
                    <a:pt x="896" y="1050"/>
                  </a:lnTo>
                  <a:lnTo>
                    <a:pt x="890" y="1047"/>
                  </a:lnTo>
                  <a:lnTo>
                    <a:pt x="892" y="1039"/>
                  </a:lnTo>
                  <a:lnTo>
                    <a:pt x="885" y="1033"/>
                  </a:lnTo>
                  <a:lnTo>
                    <a:pt x="883" y="1030"/>
                  </a:lnTo>
                  <a:lnTo>
                    <a:pt x="879" y="1024"/>
                  </a:lnTo>
                  <a:lnTo>
                    <a:pt x="874" y="1022"/>
                  </a:lnTo>
                  <a:lnTo>
                    <a:pt x="866" y="1029"/>
                  </a:lnTo>
                  <a:lnTo>
                    <a:pt x="851" y="1044"/>
                  </a:lnTo>
                  <a:lnTo>
                    <a:pt x="842" y="1053"/>
                  </a:lnTo>
                  <a:lnTo>
                    <a:pt x="829" y="1047"/>
                  </a:lnTo>
                  <a:lnTo>
                    <a:pt x="822" y="1054"/>
                  </a:lnTo>
                  <a:lnTo>
                    <a:pt x="837" y="1070"/>
                  </a:lnTo>
                  <a:lnTo>
                    <a:pt x="827" y="1074"/>
                  </a:lnTo>
                  <a:lnTo>
                    <a:pt x="827" y="1087"/>
                  </a:lnTo>
                  <a:lnTo>
                    <a:pt x="823" y="1092"/>
                  </a:lnTo>
                  <a:lnTo>
                    <a:pt x="807" y="1078"/>
                  </a:lnTo>
                  <a:lnTo>
                    <a:pt x="799" y="1090"/>
                  </a:lnTo>
                  <a:lnTo>
                    <a:pt x="783" y="1087"/>
                  </a:lnTo>
                  <a:lnTo>
                    <a:pt x="778" y="1093"/>
                  </a:lnTo>
                  <a:lnTo>
                    <a:pt x="768" y="1080"/>
                  </a:lnTo>
                  <a:lnTo>
                    <a:pt x="754" y="1072"/>
                  </a:lnTo>
                  <a:lnTo>
                    <a:pt x="743" y="1066"/>
                  </a:lnTo>
                  <a:lnTo>
                    <a:pt x="738" y="1053"/>
                  </a:lnTo>
                  <a:lnTo>
                    <a:pt x="724" y="1040"/>
                  </a:lnTo>
                  <a:lnTo>
                    <a:pt x="707" y="1036"/>
                  </a:lnTo>
                  <a:lnTo>
                    <a:pt x="697" y="1017"/>
                  </a:lnTo>
                  <a:lnTo>
                    <a:pt x="684" y="1024"/>
                  </a:lnTo>
                  <a:lnTo>
                    <a:pt x="669" y="1017"/>
                  </a:lnTo>
                  <a:lnTo>
                    <a:pt x="652" y="1022"/>
                  </a:lnTo>
                  <a:lnTo>
                    <a:pt x="637" y="1028"/>
                  </a:lnTo>
                  <a:lnTo>
                    <a:pt x="621" y="1012"/>
                  </a:lnTo>
                  <a:lnTo>
                    <a:pt x="621" y="997"/>
                  </a:lnTo>
                  <a:lnTo>
                    <a:pt x="621" y="985"/>
                  </a:lnTo>
                  <a:lnTo>
                    <a:pt x="608" y="972"/>
                  </a:lnTo>
                  <a:lnTo>
                    <a:pt x="601" y="978"/>
                  </a:lnTo>
                  <a:lnTo>
                    <a:pt x="584" y="967"/>
                  </a:lnTo>
                  <a:lnTo>
                    <a:pt x="577" y="960"/>
                  </a:lnTo>
                  <a:lnTo>
                    <a:pt x="564" y="960"/>
                  </a:lnTo>
                  <a:lnTo>
                    <a:pt x="555" y="962"/>
                  </a:lnTo>
                  <a:lnTo>
                    <a:pt x="555" y="948"/>
                  </a:lnTo>
                  <a:lnTo>
                    <a:pt x="559" y="937"/>
                  </a:lnTo>
                  <a:lnTo>
                    <a:pt x="549" y="933"/>
                  </a:lnTo>
                  <a:lnTo>
                    <a:pt x="538" y="936"/>
                  </a:lnTo>
                  <a:lnTo>
                    <a:pt x="524" y="929"/>
                  </a:lnTo>
                  <a:lnTo>
                    <a:pt x="513" y="925"/>
                  </a:lnTo>
                  <a:lnTo>
                    <a:pt x="503" y="921"/>
                  </a:lnTo>
                  <a:lnTo>
                    <a:pt x="497" y="915"/>
                  </a:lnTo>
                  <a:lnTo>
                    <a:pt x="496" y="921"/>
                  </a:lnTo>
                  <a:lnTo>
                    <a:pt x="487" y="921"/>
                  </a:lnTo>
                  <a:lnTo>
                    <a:pt x="480" y="912"/>
                  </a:lnTo>
                  <a:lnTo>
                    <a:pt x="470" y="912"/>
                  </a:lnTo>
                  <a:lnTo>
                    <a:pt x="468" y="902"/>
                  </a:lnTo>
                  <a:lnTo>
                    <a:pt x="462" y="897"/>
                  </a:lnTo>
                  <a:lnTo>
                    <a:pt x="455" y="893"/>
                  </a:lnTo>
                  <a:lnTo>
                    <a:pt x="446" y="893"/>
                  </a:lnTo>
                  <a:lnTo>
                    <a:pt x="438" y="901"/>
                  </a:lnTo>
                  <a:lnTo>
                    <a:pt x="427" y="901"/>
                  </a:lnTo>
                  <a:lnTo>
                    <a:pt x="421" y="907"/>
                  </a:lnTo>
                  <a:lnTo>
                    <a:pt x="411" y="905"/>
                  </a:lnTo>
                  <a:lnTo>
                    <a:pt x="404" y="897"/>
                  </a:lnTo>
                  <a:lnTo>
                    <a:pt x="389" y="897"/>
                  </a:lnTo>
                  <a:lnTo>
                    <a:pt x="382" y="892"/>
                  </a:lnTo>
                  <a:lnTo>
                    <a:pt x="371" y="893"/>
                  </a:lnTo>
                  <a:lnTo>
                    <a:pt x="365" y="887"/>
                  </a:lnTo>
                  <a:lnTo>
                    <a:pt x="353" y="887"/>
                  </a:lnTo>
                  <a:lnTo>
                    <a:pt x="347" y="881"/>
                  </a:lnTo>
                  <a:lnTo>
                    <a:pt x="343" y="872"/>
                  </a:lnTo>
                  <a:lnTo>
                    <a:pt x="332" y="881"/>
                  </a:lnTo>
                  <a:lnTo>
                    <a:pt x="331" y="889"/>
                  </a:lnTo>
                  <a:lnTo>
                    <a:pt x="325" y="896"/>
                  </a:lnTo>
                  <a:lnTo>
                    <a:pt x="323" y="910"/>
                  </a:lnTo>
                  <a:lnTo>
                    <a:pt x="320" y="919"/>
                  </a:lnTo>
                  <a:lnTo>
                    <a:pt x="316" y="926"/>
                  </a:lnTo>
                  <a:lnTo>
                    <a:pt x="306" y="926"/>
                  </a:lnTo>
                  <a:lnTo>
                    <a:pt x="302" y="937"/>
                  </a:lnTo>
                  <a:lnTo>
                    <a:pt x="293" y="926"/>
                  </a:lnTo>
                  <a:lnTo>
                    <a:pt x="281" y="927"/>
                  </a:lnTo>
                  <a:lnTo>
                    <a:pt x="281" y="904"/>
                  </a:lnTo>
                  <a:lnTo>
                    <a:pt x="269" y="893"/>
                  </a:lnTo>
                  <a:lnTo>
                    <a:pt x="256" y="889"/>
                  </a:lnTo>
                  <a:lnTo>
                    <a:pt x="260" y="879"/>
                  </a:lnTo>
                  <a:lnTo>
                    <a:pt x="264" y="868"/>
                  </a:lnTo>
                  <a:lnTo>
                    <a:pt x="254" y="858"/>
                  </a:lnTo>
                  <a:lnTo>
                    <a:pt x="248" y="845"/>
                  </a:lnTo>
                  <a:lnTo>
                    <a:pt x="250" y="835"/>
                  </a:lnTo>
                  <a:lnTo>
                    <a:pt x="263" y="822"/>
                  </a:lnTo>
                  <a:lnTo>
                    <a:pt x="271" y="809"/>
                  </a:lnTo>
                  <a:lnTo>
                    <a:pt x="267" y="796"/>
                  </a:lnTo>
                  <a:lnTo>
                    <a:pt x="278" y="793"/>
                  </a:lnTo>
                  <a:lnTo>
                    <a:pt x="294" y="783"/>
                  </a:lnTo>
                  <a:lnTo>
                    <a:pt x="294" y="769"/>
                  </a:lnTo>
                  <a:lnTo>
                    <a:pt x="301" y="760"/>
                  </a:lnTo>
                  <a:lnTo>
                    <a:pt x="318" y="760"/>
                  </a:lnTo>
                  <a:lnTo>
                    <a:pt x="326" y="751"/>
                  </a:lnTo>
                  <a:lnTo>
                    <a:pt x="327" y="740"/>
                  </a:lnTo>
                  <a:lnTo>
                    <a:pt x="341" y="735"/>
                  </a:lnTo>
                  <a:lnTo>
                    <a:pt x="353" y="719"/>
                  </a:lnTo>
                  <a:lnTo>
                    <a:pt x="369" y="720"/>
                  </a:lnTo>
                  <a:lnTo>
                    <a:pt x="382" y="711"/>
                  </a:lnTo>
                  <a:lnTo>
                    <a:pt x="401" y="716"/>
                  </a:lnTo>
                  <a:lnTo>
                    <a:pt x="404" y="706"/>
                  </a:lnTo>
                  <a:lnTo>
                    <a:pt x="410" y="699"/>
                  </a:lnTo>
                  <a:lnTo>
                    <a:pt x="421" y="705"/>
                  </a:lnTo>
                  <a:lnTo>
                    <a:pt x="431" y="715"/>
                  </a:lnTo>
                  <a:lnTo>
                    <a:pt x="446" y="720"/>
                  </a:lnTo>
                  <a:lnTo>
                    <a:pt x="452" y="732"/>
                  </a:lnTo>
                  <a:lnTo>
                    <a:pt x="457" y="746"/>
                  </a:lnTo>
                  <a:lnTo>
                    <a:pt x="465" y="738"/>
                  </a:lnTo>
                  <a:lnTo>
                    <a:pt x="464" y="718"/>
                  </a:lnTo>
                  <a:lnTo>
                    <a:pt x="452" y="707"/>
                  </a:lnTo>
                  <a:lnTo>
                    <a:pt x="452" y="684"/>
                  </a:lnTo>
                  <a:lnTo>
                    <a:pt x="462" y="681"/>
                  </a:lnTo>
                  <a:lnTo>
                    <a:pt x="466" y="677"/>
                  </a:lnTo>
                  <a:lnTo>
                    <a:pt x="451" y="671"/>
                  </a:lnTo>
                  <a:lnTo>
                    <a:pt x="442" y="661"/>
                  </a:lnTo>
                  <a:lnTo>
                    <a:pt x="505" y="661"/>
                  </a:lnTo>
                  <a:lnTo>
                    <a:pt x="596" y="660"/>
                  </a:lnTo>
                  <a:lnTo>
                    <a:pt x="624" y="650"/>
                  </a:lnTo>
                  <a:lnTo>
                    <a:pt x="624" y="632"/>
                  </a:lnTo>
                  <a:lnTo>
                    <a:pt x="629" y="587"/>
                  </a:lnTo>
                  <a:lnTo>
                    <a:pt x="648" y="587"/>
                  </a:lnTo>
                  <a:lnTo>
                    <a:pt x="665" y="574"/>
                  </a:lnTo>
                  <a:lnTo>
                    <a:pt x="665" y="556"/>
                  </a:lnTo>
                  <a:lnTo>
                    <a:pt x="678" y="551"/>
                  </a:lnTo>
                  <a:lnTo>
                    <a:pt x="678" y="528"/>
                  </a:lnTo>
                  <a:lnTo>
                    <a:pt x="688" y="527"/>
                  </a:lnTo>
                  <a:lnTo>
                    <a:pt x="712" y="508"/>
                  </a:lnTo>
                  <a:lnTo>
                    <a:pt x="724" y="513"/>
                  </a:lnTo>
                  <a:lnTo>
                    <a:pt x="749" y="466"/>
                  </a:lnTo>
                  <a:close/>
                  <a:moveTo>
                    <a:pt x="791" y="636"/>
                  </a:moveTo>
                  <a:lnTo>
                    <a:pt x="788" y="640"/>
                  </a:lnTo>
                  <a:lnTo>
                    <a:pt x="793" y="645"/>
                  </a:lnTo>
                  <a:lnTo>
                    <a:pt x="798" y="640"/>
                  </a:lnTo>
                  <a:lnTo>
                    <a:pt x="791" y="636"/>
                  </a:lnTo>
                  <a:close/>
                  <a:moveTo>
                    <a:pt x="1371" y="645"/>
                  </a:moveTo>
                  <a:lnTo>
                    <a:pt x="1364" y="645"/>
                  </a:lnTo>
                  <a:lnTo>
                    <a:pt x="1357" y="633"/>
                  </a:lnTo>
                  <a:lnTo>
                    <a:pt x="1353" y="636"/>
                  </a:lnTo>
                  <a:lnTo>
                    <a:pt x="1339" y="623"/>
                  </a:lnTo>
                  <a:lnTo>
                    <a:pt x="1329" y="613"/>
                  </a:lnTo>
                  <a:lnTo>
                    <a:pt x="1333" y="601"/>
                  </a:lnTo>
                  <a:lnTo>
                    <a:pt x="1343" y="598"/>
                  </a:lnTo>
                  <a:lnTo>
                    <a:pt x="1347" y="592"/>
                  </a:lnTo>
                  <a:lnTo>
                    <a:pt x="1340" y="586"/>
                  </a:lnTo>
                  <a:lnTo>
                    <a:pt x="1340" y="571"/>
                  </a:lnTo>
                  <a:lnTo>
                    <a:pt x="1336" y="570"/>
                  </a:lnTo>
                  <a:lnTo>
                    <a:pt x="1332" y="559"/>
                  </a:lnTo>
                  <a:lnTo>
                    <a:pt x="1323" y="559"/>
                  </a:lnTo>
                  <a:lnTo>
                    <a:pt x="1315" y="548"/>
                  </a:lnTo>
                  <a:lnTo>
                    <a:pt x="1318" y="535"/>
                  </a:lnTo>
                  <a:lnTo>
                    <a:pt x="1328" y="520"/>
                  </a:lnTo>
                  <a:lnTo>
                    <a:pt x="1339" y="522"/>
                  </a:lnTo>
                  <a:lnTo>
                    <a:pt x="1343" y="526"/>
                  </a:lnTo>
                  <a:lnTo>
                    <a:pt x="1348" y="528"/>
                  </a:lnTo>
                  <a:lnTo>
                    <a:pt x="1349" y="520"/>
                  </a:lnTo>
                  <a:lnTo>
                    <a:pt x="1364" y="515"/>
                  </a:lnTo>
                  <a:lnTo>
                    <a:pt x="1375" y="504"/>
                  </a:lnTo>
                  <a:lnTo>
                    <a:pt x="1367" y="495"/>
                  </a:lnTo>
                  <a:lnTo>
                    <a:pt x="1377" y="489"/>
                  </a:lnTo>
                  <a:lnTo>
                    <a:pt x="1389" y="494"/>
                  </a:lnTo>
                  <a:lnTo>
                    <a:pt x="1392" y="484"/>
                  </a:lnTo>
                  <a:lnTo>
                    <a:pt x="1392" y="475"/>
                  </a:lnTo>
                  <a:lnTo>
                    <a:pt x="1406" y="475"/>
                  </a:lnTo>
                  <a:lnTo>
                    <a:pt x="1413" y="482"/>
                  </a:lnTo>
                  <a:lnTo>
                    <a:pt x="1420" y="475"/>
                  </a:lnTo>
                  <a:lnTo>
                    <a:pt x="1421" y="468"/>
                  </a:lnTo>
                  <a:lnTo>
                    <a:pt x="1437" y="465"/>
                  </a:lnTo>
                  <a:lnTo>
                    <a:pt x="1432" y="460"/>
                  </a:lnTo>
                  <a:lnTo>
                    <a:pt x="1419" y="455"/>
                  </a:lnTo>
                  <a:lnTo>
                    <a:pt x="1419" y="450"/>
                  </a:lnTo>
                  <a:lnTo>
                    <a:pt x="1434" y="446"/>
                  </a:lnTo>
                  <a:lnTo>
                    <a:pt x="1450" y="442"/>
                  </a:lnTo>
                  <a:lnTo>
                    <a:pt x="1458" y="434"/>
                  </a:lnTo>
                  <a:lnTo>
                    <a:pt x="1469" y="434"/>
                  </a:lnTo>
                  <a:lnTo>
                    <a:pt x="1469" y="426"/>
                  </a:lnTo>
                  <a:lnTo>
                    <a:pt x="1484" y="425"/>
                  </a:lnTo>
                  <a:lnTo>
                    <a:pt x="1475" y="417"/>
                  </a:lnTo>
                  <a:lnTo>
                    <a:pt x="1489" y="417"/>
                  </a:lnTo>
                  <a:lnTo>
                    <a:pt x="1494" y="422"/>
                  </a:lnTo>
                  <a:lnTo>
                    <a:pt x="1493" y="409"/>
                  </a:lnTo>
                  <a:lnTo>
                    <a:pt x="1499" y="403"/>
                  </a:lnTo>
                  <a:lnTo>
                    <a:pt x="1492" y="395"/>
                  </a:lnTo>
                  <a:lnTo>
                    <a:pt x="1497" y="388"/>
                  </a:lnTo>
                  <a:lnTo>
                    <a:pt x="1504" y="395"/>
                  </a:lnTo>
                  <a:lnTo>
                    <a:pt x="1514" y="395"/>
                  </a:lnTo>
                  <a:lnTo>
                    <a:pt x="1514" y="386"/>
                  </a:lnTo>
                  <a:lnTo>
                    <a:pt x="1527" y="391"/>
                  </a:lnTo>
                  <a:lnTo>
                    <a:pt x="1534" y="383"/>
                  </a:lnTo>
                  <a:lnTo>
                    <a:pt x="1541" y="375"/>
                  </a:lnTo>
                  <a:lnTo>
                    <a:pt x="1550" y="375"/>
                  </a:lnTo>
                  <a:lnTo>
                    <a:pt x="1565" y="368"/>
                  </a:lnTo>
                  <a:lnTo>
                    <a:pt x="1575" y="373"/>
                  </a:lnTo>
                  <a:lnTo>
                    <a:pt x="1591" y="373"/>
                  </a:lnTo>
                  <a:lnTo>
                    <a:pt x="1601" y="362"/>
                  </a:lnTo>
                  <a:lnTo>
                    <a:pt x="1613" y="363"/>
                  </a:lnTo>
                  <a:lnTo>
                    <a:pt x="1619" y="371"/>
                  </a:lnTo>
                  <a:lnTo>
                    <a:pt x="1631" y="371"/>
                  </a:lnTo>
                  <a:lnTo>
                    <a:pt x="1638" y="378"/>
                  </a:lnTo>
                  <a:lnTo>
                    <a:pt x="1649" y="374"/>
                  </a:lnTo>
                  <a:lnTo>
                    <a:pt x="1665" y="374"/>
                  </a:lnTo>
                  <a:lnTo>
                    <a:pt x="1675" y="364"/>
                  </a:lnTo>
                  <a:lnTo>
                    <a:pt x="1688" y="358"/>
                  </a:lnTo>
                  <a:lnTo>
                    <a:pt x="1703" y="351"/>
                  </a:lnTo>
                  <a:lnTo>
                    <a:pt x="1718" y="351"/>
                  </a:lnTo>
                  <a:lnTo>
                    <a:pt x="1727" y="365"/>
                  </a:lnTo>
                  <a:lnTo>
                    <a:pt x="1727" y="380"/>
                  </a:lnTo>
                  <a:lnTo>
                    <a:pt x="1714" y="392"/>
                  </a:lnTo>
                  <a:lnTo>
                    <a:pt x="1702" y="403"/>
                  </a:lnTo>
                  <a:lnTo>
                    <a:pt x="1687" y="404"/>
                  </a:lnTo>
                  <a:lnTo>
                    <a:pt x="1668" y="413"/>
                  </a:lnTo>
                  <a:lnTo>
                    <a:pt x="1651" y="407"/>
                  </a:lnTo>
                  <a:lnTo>
                    <a:pt x="1643" y="415"/>
                  </a:lnTo>
                  <a:lnTo>
                    <a:pt x="1624" y="414"/>
                  </a:lnTo>
                  <a:lnTo>
                    <a:pt x="1599" y="414"/>
                  </a:lnTo>
                  <a:lnTo>
                    <a:pt x="1590" y="424"/>
                  </a:lnTo>
                  <a:lnTo>
                    <a:pt x="1570" y="424"/>
                  </a:lnTo>
                  <a:lnTo>
                    <a:pt x="1556" y="432"/>
                  </a:lnTo>
                  <a:lnTo>
                    <a:pt x="1560" y="442"/>
                  </a:lnTo>
                  <a:lnTo>
                    <a:pt x="1551" y="446"/>
                  </a:lnTo>
                  <a:lnTo>
                    <a:pt x="1538" y="444"/>
                  </a:lnTo>
                  <a:lnTo>
                    <a:pt x="1528" y="444"/>
                  </a:lnTo>
                  <a:lnTo>
                    <a:pt x="1526" y="451"/>
                  </a:lnTo>
                  <a:lnTo>
                    <a:pt x="1515" y="449"/>
                  </a:lnTo>
                  <a:lnTo>
                    <a:pt x="1515" y="459"/>
                  </a:lnTo>
                  <a:lnTo>
                    <a:pt x="1504" y="468"/>
                  </a:lnTo>
                  <a:lnTo>
                    <a:pt x="1495" y="474"/>
                  </a:lnTo>
                  <a:lnTo>
                    <a:pt x="1495" y="464"/>
                  </a:lnTo>
                  <a:lnTo>
                    <a:pt x="1487" y="471"/>
                  </a:lnTo>
                  <a:lnTo>
                    <a:pt x="1490" y="483"/>
                  </a:lnTo>
                  <a:lnTo>
                    <a:pt x="1482" y="483"/>
                  </a:lnTo>
                  <a:lnTo>
                    <a:pt x="1477" y="478"/>
                  </a:lnTo>
                  <a:lnTo>
                    <a:pt x="1477" y="484"/>
                  </a:lnTo>
                  <a:lnTo>
                    <a:pt x="1477" y="493"/>
                  </a:lnTo>
                  <a:lnTo>
                    <a:pt x="1471" y="488"/>
                  </a:lnTo>
                  <a:lnTo>
                    <a:pt x="1464" y="495"/>
                  </a:lnTo>
                  <a:lnTo>
                    <a:pt x="1458" y="500"/>
                  </a:lnTo>
                  <a:lnTo>
                    <a:pt x="1450" y="500"/>
                  </a:lnTo>
                  <a:lnTo>
                    <a:pt x="1444" y="509"/>
                  </a:lnTo>
                  <a:lnTo>
                    <a:pt x="1436" y="522"/>
                  </a:lnTo>
                  <a:lnTo>
                    <a:pt x="1423" y="522"/>
                  </a:lnTo>
                  <a:lnTo>
                    <a:pt x="1412" y="531"/>
                  </a:lnTo>
                  <a:lnTo>
                    <a:pt x="1412" y="543"/>
                  </a:lnTo>
                  <a:lnTo>
                    <a:pt x="1401" y="547"/>
                  </a:lnTo>
                  <a:lnTo>
                    <a:pt x="1398" y="560"/>
                  </a:lnTo>
                  <a:lnTo>
                    <a:pt x="1389" y="569"/>
                  </a:lnTo>
                  <a:lnTo>
                    <a:pt x="1389" y="584"/>
                  </a:lnTo>
                  <a:lnTo>
                    <a:pt x="1384" y="596"/>
                  </a:lnTo>
                  <a:lnTo>
                    <a:pt x="1390" y="611"/>
                  </a:lnTo>
                  <a:lnTo>
                    <a:pt x="1385" y="628"/>
                  </a:lnTo>
                  <a:lnTo>
                    <a:pt x="1392" y="638"/>
                  </a:lnTo>
                  <a:lnTo>
                    <a:pt x="1395" y="650"/>
                  </a:lnTo>
                  <a:lnTo>
                    <a:pt x="1392" y="653"/>
                  </a:lnTo>
                  <a:lnTo>
                    <a:pt x="1381" y="658"/>
                  </a:lnTo>
                  <a:lnTo>
                    <a:pt x="1381" y="650"/>
                  </a:lnTo>
                  <a:lnTo>
                    <a:pt x="1371" y="645"/>
                  </a:lnTo>
                  <a:close/>
                  <a:moveTo>
                    <a:pt x="1768" y="33"/>
                  </a:moveTo>
                  <a:lnTo>
                    <a:pt x="1762" y="34"/>
                  </a:lnTo>
                  <a:lnTo>
                    <a:pt x="1766" y="40"/>
                  </a:lnTo>
                  <a:lnTo>
                    <a:pt x="1766" y="45"/>
                  </a:lnTo>
                  <a:lnTo>
                    <a:pt x="1773" y="45"/>
                  </a:lnTo>
                  <a:lnTo>
                    <a:pt x="1773" y="35"/>
                  </a:lnTo>
                  <a:lnTo>
                    <a:pt x="1768" y="33"/>
                  </a:lnTo>
                  <a:close/>
                  <a:moveTo>
                    <a:pt x="1766" y="77"/>
                  </a:moveTo>
                  <a:lnTo>
                    <a:pt x="1762" y="82"/>
                  </a:lnTo>
                  <a:lnTo>
                    <a:pt x="1749" y="84"/>
                  </a:lnTo>
                  <a:lnTo>
                    <a:pt x="1740" y="89"/>
                  </a:lnTo>
                  <a:lnTo>
                    <a:pt x="1747" y="92"/>
                  </a:lnTo>
                  <a:lnTo>
                    <a:pt x="1744" y="99"/>
                  </a:lnTo>
                  <a:lnTo>
                    <a:pt x="1749" y="101"/>
                  </a:lnTo>
                  <a:lnTo>
                    <a:pt x="1761" y="101"/>
                  </a:lnTo>
                  <a:lnTo>
                    <a:pt x="1770" y="92"/>
                  </a:lnTo>
                  <a:lnTo>
                    <a:pt x="1776" y="85"/>
                  </a:lnTo>
                  <a:lnTo>
                    <a:pt x="1774" y="75"/>
                  </a:lnTo>
                  <a:lnTo>
                    <a:pt x="1766" y="77"/>
                  </a:lnTo>
                  <a:close/>
                  <a:moveTo>
                    <a:pt x="1723" y="67"/>
                  </a:moveTo>
                  <a:lnTo>
                    <a:pt x="1720" y="70"/>
                  </a:lnTo>
                  <a:lnTo>
                    <a:pt x="1726" y="75"/>
                  </a:lnTo>
                  <a:lnTo>
                    <a:pt x="1736" y="72"/>
                  </a:lnTo>
                  <a:lnTo>
                    <a:pt x="1736" y="63"/>
                  </a:lnTo>
                  <a:lnTo>
                    <a:pt x="1730" y="63"/>
                  </a:lnTo>
                  <a:lnTo>
                    <a:pt x="1723" y="67"/>
                  </a:lnTo>
                  <a:close/>
                  <a:moveTo>
                    <a:pt x="1716" y="83"/>
                  </a:moveTo>
                  <a:lnTo>
                    <a:pt x="1708" y="74"/>
                  </a:lnTo>
                  <a:lnTo>
                    <a:pt x="1702" y="80"/>
                  </a:lnTo>
                  <a:lnTo>
                    <a:pt x="1699" y="89"/>
                  </a:lnTo>
                  <a:lnTo>
                    <a:pt x="1699" y="99"/>
                  </a:lnTo>
                  <a:lnTo>
                    <a:pt x="1707" y="101"/>
                  </a:lnTo>
                  <a:lnTo>
                    <a:pt x="1710" y="106"/>
                  </a:lnTo>
                  <a:lnTo>
                    <a:pt x="1720" y="104"/>
                  </a:lnTo>
                  <a:lnTo>
                    <a:pt x="1727" y="97"/>
                  </a:lnTo>
                  <a:lnTo>
                    <a:pt x="1732" y="92"/>
                  </a:lnTo>
                  <a:lnTo>
                    <a:pt x="1735" y="84"/>
                  </a:lnTo>
                  <a:lnTo>
                    <a:pt x="1727" y="84"/>
                  </a:lnTo>
                  <a:lnTo>
                    <a:pt x="1716" y="83"/>
                  </a:lnTo>
                  <a:close/>
                  <a:moveTo>
                    <a:pt x="1685" y="119"/>
                  </a:moveTo>
                  <a:lnTo>
                    <a:pt x="1682" y="122"/>
                  </a:lnTo>
                  <a:lnTo>
                    <a:pt x="1682" y="128"/>
                  </a:lnTo>
                  <a:lnTo>
                    <a:pt x="1689" y="128"/>
                  </a:lnTo>
                  <a:lnTo>
                    <a:pt x="1691" y="121"/>
                  </a:lnTo>
                  <a:lnTo>
                    <a:pt x="1685" y="119"/>
                  </a:lnTo>
                  <a:close/>
                  <a:moveTo>
                    <a:pt x="1670" y="93"/>
                  </a:moveTo>
                  <a:lnTo>
                    <a:pt x="1667" y="89"/>
                  </a:lnTo>
                  <a:lnTo>
                    <a:pt x="1656" y="89"/>
                  </a:lnTo>
                  <a:lnTo>
                    <a:pt x="1656" y="97"/>
                  </a:lnTo>
                  <a:lnTo>
                    <a:pt x="1650" y="103"/>
                  </a:lnTo>
                  <a:lnTo>
                    <a:pt x="1653" y="106"/>
                  </a:lnTo>
                  <a:lnTo>
                    <a:pt x="1666" y="104"/>
                  </a:lnTo>
                  <a:lnTo>
                    <a:pt x="1670" y="109"/>
                  </a:lnTo>
                  <a:lnTo>
                    <a:pt x="1681" y="106"/>
                  </a:lnTo>
                  <a:lnTo>
                    <a:pt x="1684" y="99"/>
                  </a:lnTo>
                  <a:lnTo>
                    <a:pt x="1692" y="101"/>
                  </a:lnTo>
                  <a:lnTo>
                    <a:pt x="1688" y="92"/>
                  </a:lnTo>
                  <a:lnTo>
                    <a:pt x="1681" y="85"/>
                  </a:lnTo>
                  <a:lnTo>
                    <a:pt x="1670" y="93"/>
                  </a:lnTo>
                  <a:close/>
                  <a:moveTo>
                    <a:pt x="1728" y="7"/>
                  </a:moveTo>
                  <a:lnTo>
                    <a:pt x="1724" y="13"/>
                  </a:lnTo>
                  <a:lnTo>
                    <a:pt x="1730" y="18"/>
                  </a:lnTo>
                  <a:lnTo>
                    <a:pt x="1735" y="13"/>
                  </a:lnTo>
                  <a:lnTo>
                    <a:pt x="1728" y="7"/>
                  </a:lnTo>
                  <a:close/>
                  <a:moveTo>
                    <a:pt x="1717" y="21"/>
                  </a:moveTo>
                  <a:lnTo>
                    <a:pt x="1708" y="21"/>
                  </a:lnTo>
                  <a:lnTo>
                    <a:pt x="1708" y="30"/>
                  </a:lnTo>
                  <a:lnTo>
                    <a:pt x="1717" y="39"/>
                  </a:lnTo>
                  <a:lnTo>
                    <a:pt x="1717" y="46"/>
                  </a:lnTo>
                  <a:lnTo>
                    <a:pt x="1724" y="43"/>
                  </a:lnTo>
                  <a:lnTo>
                    <a:pt x="1720" y="33"/>
                  </a:lnTo>
                  <a:lnTo>
                    <a:pt x="1717" y="21"/>
                  </a:lnTo>
                  <a:close/>
                  <a:moveTo>
                    <a:pt x="1665" y="48"/>
                  </a:moveTo>
                  <a:lnTo>
                    <a:pt x="1658" y="48"/>
                  </a:lnTo>
                  <a:lnTo>
                    <a:pt x="1656" y="50"/>
                  </a:lnTo>
                  <a:lnTo>
                    <a:pt x="1662" y="55"/>
                  </a:lnTo>
                  <a:lnTo>
                    <a:pt x="1665" y="48"/>
                  </a:lnTo>
                  <a:close/>
                  <a:moveTo>
                    <a:pt x="1671" y="60"/>
                  </a:moveTo>
                  <a:lnTo>
                    <a:pt x="1666" y="65"/>
                  </a:lnTo>
                  <a:lnTo>
                    <a:pt x="1671" y="70"/>
                  </a:lnTo>
                  <a:lnTo>
                    <a:pt x="1677" y="70"/>
                  </a:lnTo>
                  <a:lnTo>
                    <a:pt x="1671" y="60"/>
                  </a:lnTo>
                  <a:close/>
                  <a:moveTo>
                    <a:pt x="1676" y="37"/>
                  </a:moveTo>
                  <a:lnTo>
                    <a:pt x="1676" y="44"/>
                  </a:lnTo>
                  <a:lnTo>
                    <a:pt x="1683" y="44"/>
                  </a:lnTo>
                  <a:lnTo>
                    <a:pt x="1682" y="36"/>
                  </a:lnTo>
                  <a:lnTo>
                    <a:pt x="1676" y="37"/>
                  </a:lnTo>
                  <a:close/>
                  <a:moveTo>
                    <a:pt x="1686" y="54"/>
                  </a:moveTo>
                  <a:lnTo>
                    <a:pt x="1686" y="60"/>
                  </a:lnTo>
                  <a:lnTo>
                    <a:pt x="1692" y="60"/>
                  </a:lnTo>
                  <a:lnTo>
                    <a:pt x="1688" y="55"/>
                  </a:lnTo>
                  <a:lnTo>
                    <a:pt x="1686" y="54"/>
                  </a:lnTo>
                  <a:close/>
                  <a:moveTo>
                    <a:pt x="1692" y="67"/>
                  </a:moveTo>
                  <a:lnTo>
                    <a:pt x="1695" y="70"/>
                  </a:lnTo>
                  <a:lnTo>
                    <a:pt x="1699" y="65"/>
                  </a:lnTo>
                  <a:lnTo>
                    <a:pt x="1692" y="67"/>
                  </a:lnTo>
                  <a:close/>
                  <a:moveTo>
                    <a:pt x="1699" y="40"/>
                  </a:moveTo>
                  <a:lnTo>
                    <a:pt x="1699" y="48"/>
                  </a:lnTo>
                  <a:lnTo>
                    <a:pt x="1705" y="48"/>
                  </a:lnTo>
                  <a:lnTo>
                    <a:pt x="1705" y="40"/>
                  </a:lnTo>
                  <a:lnTo>
                    <a:pt x="1699" y="40"/>
                  </a:lnTo>
                  <a:close/>
                  <a:moveTo>
                    <a:pt x="1690" y="26"/>
                  </a:moveTo>
                  <a:lnTo>
                    <a:pt x="1693" y="33"/>
                  </a:lnTo>
                  <a:lnTo>
                    <a:pt x="1697" y="29"/>
                  </a:lnTo>
                  <a:lnTo>
                    <a:pt x="1693" y="26"/>
                  </a:lnTo>
                  <a:lnTo>
                    <a:pt x="1690" y="26"/>
                  </a:lnTo>
                  <a:close/>
                  <a:moveTo>
                    <a:pt x="1624" y="69"/>
                  </a:moveTo>
                  <a:lnTo>
                    <a:pt x="1619" y="73"/>
                  </a:lnTo>
                  <a:lnTo>
                    <a:pt x="1626" y="79"/>
                  </a:lnTo>
                  <a:lnTo>
                    <a:pt x="1634" y="80"/>
                  </a:lnTo>
                  <a:lnTo>
                    <a:pt x="1634" y="67"/>
                  </a:lnTo>
                  <a:lnTo>
                    <a:pt x="1629" y="61"/>
                  </a:lnTo>
                  <a:lnTo>
                    <a:pt x="1624" y="69"/>
                  </a:lnTo>
                  <a:close/>
                  <a:moveTo>
                    <a:pt x="1641" y="61"/>
                  </a:moveTo>
                  <a:lnTo>
                    <a:pt x="1643" y="68"/>
                  </a:lnTo>
                  <a:lnTo>
                    <a:pt x="1648" y="68"/>
                  </a:lnTo>
                  <a:lnTo>
                    <a:pt x="1648" y="62"/>
                  </a:lnTo>
                  <a:lnTo>
                    <a:pt x="1641" y="61"/>
                  </a:lnTo>
                  <a:close/>
                  <a:moveTo>
                    <a:pt x="1612" y="20"/>
                  </a:moveTo>
                  <a:lnTo>
                    <a:pt x="1607" y="25"/>
                  </a:lnTo>
                  <a:lnTo>
                    <a:pt x="1607" y="30"/>
                  </a:lnTo>
                  <a:lnTo>
                    <a:pt x="1600" y="36"/>
                  </a:lnTo>
                  <a:lnTo>
                    <a:pt x="1590" y="29"/>
                  </a:lnTo>
                  <a:lnTo>
                    <a:pt x="1581" y="33"/>
                  </a:lnTo>
                  <a:lnTo>
                    <a:pt x="1581" y="40"/>
                  </a:lnTo>
                  <a:lnTo>
                    <a:pt x="1570" y="32"/>
                  </a:lnTo>
                  <a:lnTo>
                    <a:pt x="1562" y="35"/>
                  </a:lnTo>
                  <a:lnTo>
                    <a:pt x="1565" y="48"/>
                  </a:lnTo>
                  <a:lnTo>
                    <a:pt x="1573" y="45"/>
                  </a:lnTo>
                  <a:lnTo>
                    <a:pt x="1573" y="53"/>
                  </a:lnTo>
                  <a:lnTo>
                    <a:pt x="1581" y="55"/>
                  </a:lnTo>
                  <a:lnTo>
                    <a:pt x="1588" y="48"/>
                  </a:lnTo>
                  <a:lnTo>
                    <a:pt x="1599" y="43"/>
                  </a:lnTo>
                  <a:lnTo>
                    <a:pt x="1607" y="46"/>
                  </a:lnTo>
                  <a:lnTo>
                    <a:pt x="1620" y="46"/>
                  </a:lnTo>
                  <a:lnTo>
                    <a:pt x="1629" y="37"/>
                  </a:lnTo>
                  <a:lnTo>
                    <a:pt x="1621" y="28"/>
                  </a:lnTo>
                  <a:lnTo>
                    <a:pt x="1626" y="22"/>
                  </a:lnTo>
                  <a:lnTo>
                    <a:pt x="1617" y="16"/>
                  </a:lnTo>
                  <a:lnTo>
                    <a:pt x="1612" y="20"/>
                  </a:lnTo>
                  <a:close/>
                  <a:moveTo>
                    <a:pt x="1582" y="7"/>
                  </a:moveTo>
                  <a:lnTo>
                    <a:pt x="1571" y="7"/>
                  </a:lnTo>
                  <a:lnTo>
                    <a:pt x="1564" y="0"/>
                  </a:lnTo>
                  <a:lnTo>
                    <a:pt x="1560" y="9"/>
                  </a:lnTo>
                  <a:lnTo>
                    <a:pt x="1565" y="16"/>
                  </a:lnTo>
                  <a:lnTo>
                    <a:pt x="1568" y="22"/>
                  </a:lnTo>
                  <a:lnTo>
                    <a:pt x="1581" y="18"/>
                  </a:lnTo>
                  <a:lnTo>
                    <a:pt x="1586" y="22"/>
                  </a:lnTo>
                  <a:lnTo>
                    <a:pt x="1595" y="18"/>
                  </a:lnTo>
                  <a:lnTo>
                    <a:pt x="1598" y="22"/>
                  </a:lnTo>
                  <a:lnTo>
                    <a:pt x="1598" y="15"/>
                  </a:lnTo>
                  <a:lnTo>
                    <a:pt x="1592" y="8"/>
                  </a:lnTo>
                  <a:lnTo>
                    <a:pt x="1587" y="8"/>
                  </a:lnTo>
                  <a:lnTo>
                    <a:pt x="1582" y="7"/>
                  </a:lnTo>
                  <a:close/>
                  <a:moveTo>
                    <a:pt x="1592" y="61"/>
                  </a:moveTo>
                  <a:lnTo>
                    <a:pt x="1588" y="61"/>
                  </a:lnTo>
                  <a:lnTo>
                    <a:pt x="1590" y="67"/>
                  </a:lnTo>
                  <a:lnTo>
                    <a:pt x="1599" y="68"/>
                  </a:lnTo>
                  <a:lnTo>
                    <a:pt x="1592" y="61"/>
                  </a:lnTo>
                  <a:close/>
                  <a:moveTo>
                    <a:pt x="1594" y="74"/>
                  </a:moveTo>
                  <a:lnTo>
                    <a:pt x="1590" y="79"/>
                  </a:lnTo>
                  <a:lnTo>
                    <a:pt x="1593" y="83"/>
                  </a:lnTo>
                  <a:lnTo>
                    <a:pt x="1602" y="85"/>
                  </a:lnTo>
                  <a:lnTo>
                    <a:pt x="1596" y="79"/>
                  </a:lnTo>
                  <a:lnTo>
                    <a:pt x="1594" y="74"/>
                  </a:lnTo>
                  <a:close/>
                  <a:moveTo>
                    <a:pt x="1631" y="8"/>
                  </a:moveTo>
                  <a:lnTo>
                    <a:pt x="1631" y="15"/>
                  </a:lnTo>
                  <a:lnTo>
                    <a:pt x="1637" y="15"/>
                  </a:lnTo>
                  <a:lnTo>
                    <a:pt x="1642" y="10"/>
                  </a:lnTo>
                  <a:lnTo>
                    <a:pt x="1631" y="8"/>
                  </a:lnTo>
                  <a:close/>
                  <a:moveTo>
                    <a:pt x="0" y="667"/>
                  </a:moveTo>
                  <a:lnTo>
                    <a:pt x="10" y="669"/>
                  </a:lnTo>
                  <a:lnTo>
                    <a:pt x="20" y="666"/>
                  </a:lnTo>
                  <a:lnTo>
                    <a:pt x="23" y="659"/>
                  </a:lnTo>
                  <a:lnTo>
                    <a:pt x="32" y="661"/>
                  </a:lnTo>
                  <a:lnTo>
                    <a:pt x="39" y="669"/>
                  </a:lnTo>
                  <a:lnTo>
                    <a:pt x="39" y="679"/>
                  </a:lnTo>
                  <a:lnTo>
                    <a:pt x="46" y="681"/>
                  </a:lnTo>
                  <a:lnTo>
                    <a:pt x="47" y="689"/>
                  </a:lnTo>
                  <a:lnTo>
                    <a:pt x="57" y="691"/>
                  </a:lnTo>
                  <a:lnTo>
                    <a:pt x="59" y="683"/>
                  </a:lnTo>
                  <a:lnTo>
                    <a:pt x="54" y="678"/>
                  </a:lnTo>
                  <a:lnTo>
                    <a:pt x="59" y="673"/>
                  </a:lnTo>
                  <a:lnTo>
                    <a:pt x="61" y="677"/>
                  </a:lnTo>
                  <a:lnTo>
                    <a:pt x="71" y="684"/>
                  </a:lnTo>
                  <a:lnTo>
                    <a:pt x="71" y="696"/>
                  </a:lnTo>
                  <a:lnTo>
                    <a:pt x="69" y="706"/>
                  </a:lnTo>
                  <a:lnTo>
                    <a:pt x="75" y="715"/>
                  </a:lnTo>
                  <a:lnTo>
                    <a:pt x="80" y="718"/>
                  </a:lnTo>
                  <a:lnTo>
                    <a:pt x="82" y="732"/>
                  </a:lnTo>
                  <a:lnTo>
                    <a:pt x="77" y="742"/>
                  </a:lnTo>
                  <a:lnTo>
                    <a:pt x="54" y="754"/>
                  </a:lnTo>
                  <a:lnTo>
                    <a:pt x="20" y="713"/>
                  </a:lnTo>
                  <a:lnTo>
                    <a:pt x="0" y="667"/>
                  </a:lnTo>
                  <a:close/>
                  <a:moveTo>
                    <a:pt x="1414" y="681"/>
                  </a:moveTo>
                  <a:lnTo>
                    <a:pt x="1404" y="686"/>
                  </a:lnTo>
                  <a:lnTo>
                    <a:pt x="1397" y="689"/>
                  </a:lnTo>
                  <a:lnTo>
                    <a:pt x="1399" y="705"/>
                  </a:lnTo>
                  <a:lnTo>
                    <a:pt x="1400" y="713"/>
                  </a:lnTo>
                  <a:lnTo>
                    <a:pt x="1407" y="716"/>
                  </a:lnTo>
                  <a:lnTo>
                    <a:pt x="1409" y="728"/>
                  </a:lnTo>
                  <a:lnTo>
                    <a:pt x="1423" y="730"/>
                  </a:lnTo>
                  <a:lnTo>
                    <a:pt x="1427" y="719"/>
                  </a:lnTo>
                  <a:lnTo>
                    <a:pt x="1421" y="708"/>
                  </a:lnTo>
                  <a:lnTo>
                    <a:pt x="1421" y="696"/>
                  </a:lnTo>
                  <a:lnTo>
                    <a:pt x="1414" y="681"/>
                  </a:lnTo>
                  <a:close/>
                  <a:moveTo>
                    <a:pt x="1194" y="627"/>
                  </a:moveTo>
                  <a:lnTo>
                    <a:pt x="1181" y="631"/>
                  </a:lnTo>
                  <a:lnTo>
                    <a:pt x="1172" y="641"/>
                  </a:lnTo>
                  <a:lnTo>
                    <a:pt x="1167" y="650"/>
                  </a:lnTo>
                  <a:lnTo>
                    <a:pt x="1171" y="661"/>
                  </a:lnTo>
                  <a:lnTo>
                    <a:pt x="1181" y="665"/>
                  </a:lnTo>
                  <a:lnTo>
                    <a:pt x="1190" y="669"/>
                  </a:lnTo>
                  <a:lnTo>
                    <a:pt x="1198" y="662"/>
                  </a:lnTo>
                  <a:lnTo>
                    <a:pt x="1209" y="664"/>
                  </a:lnTo>
                  <a:lnTo>
                    <a:pt x="1215" y="651"/>
                  </a:lnTo>
                  <a:lnTo>
                    <a:pt x="1206" y="640"/>
                  </a:lnTo>
                  <a:lnTo>
                    <a:pt x="1206" y="631"/>
                  </a:lnTo>
                  <a:lnTo>
                    <a:pt x="1194" y="627"/>
                  </a:lnTo>
                  <a:close/>
                </a:path>
              </a:pathLst>
            </a:custGeom>
            <a:solidFill>
              <a:srgbClr val="6BA7B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        </a:t>
              </a: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               </a:t>
              </a: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200">
                  <a:latin typeface="Times New Roman" pitchFamily="18" charset="0"/>
                  <a:cs typeface="Times New Roman" pitchFamily="18" charset="0"/>
                </a:rPr>
                <a:t>                                </a:t>
              </a: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1885" y="2796"/>
              <a:ext cx="384" cy="462"/>
            </a:xfrm>
            <a:custGeom>
              <a:avLst/>
              <a:gdLst>
                <a:gd name="T0" fmla="*/ 345 w 296"/>
                <a:gd name="T1" fmla="*/ 242 h 411"/>
                <a:gd name="T2" fmla="*/ 380 w 296"/>
                <a:gd name="T3" fmla="*/ 237 h 411"/>
                <a:gd name="T4" fmla="*/ 383 w 296"/>
                <a:gd name="T5" fmla="*/ 232 h 411"/>
                <a:gd name="T6" fmla="*/ 354 w 296"/>
                <a:gd name="T7" fmla="*/ 164 h 411"/>
                <a:gd name="T8" fmla="*/ 317 w 296"/>
                <a:gd name="T9" fmla="*/ 119 h 411"/>
                <a:gd name="T10" fmla="*/ 309 w 296"/>
                <a:gd name="T11" fmla="*/ 57 h 411"/>
                <a:gd name="T12" fmla="*/ 265 w 296"/>
                <a:gd name="T13" fmla="*/ 30 h 411"/>
                <a:gd name="T14" fmla="*/ 234 w 296"/>
                <a:gd name="T15" fmla="*/ 19 h 411"/>
                <a:gd name="T16" fmla="*/ 176 w 296"/>
                <a:gd name="T17" fmla="*/ 0 h 411"/>
                <a:gd name="T18" fmla="*/ 126 w 296"/>
                <a:gd name="T19" fmla="*/ 30 h 411"/>
                <a:gd name="T20" fmla="*/ 97 w 296"/>
                <a:gd name="T21" fmla="*/ 99 h 411"/>
                <a:gd name="T22" fmla="*/ 65 w 296"/>
                <a:gd name="T23" fmla="*/ 110 h 411"/>
                <a:gd name="T24" fmla="*/ 0 w 296"/>
                <a:gd name="T25" fmla="*/ 105 h 411"/>
                <a:gd name="T26" fmla="*/ 5 w 296"/>
                <a:gd name="T27" fmla="*/ 118 h 411"/>
                <a:gd name="T28" fmla="*/ 18 w 296"/>
                <a:gd name="T29" fmla="*/ 135 h 411"/>
                <a:gd name="T30" fmla="*/ 38 w 296"/>
                <a:gd name="T31" fmla="*/ 171 h 411"/>
                <a:gd name="T32" fmla="*/ 71 w 296"/>
                <a:gd name="T33" fmla="*/ 189 h 411"/>
                <a:gd name="T34" fmla="*/ 93 w 296"/>
                <a:gd name="T35" fmla="*/ 218 h 411"/>
                <a:gd name="T36" fmla="*/ 102 w 296"/>
                <a:gd name="T37" fmla="*/ 243 h 411"/>
                <a:gd name="T38" fmla="*/ 119 w 296"/>
                <a:gd name="T39" fmla="*/ 278 h 411"/>
                <a:gd name="T40" fmla="*/ 150 w 296"/>
                <a:gd name="T41" fmla="*/ 290 h 411"/>
                <a:gd name="T42" fmla="*/ 167 w 296"/>
                <a:gd name="T43" fmla="*/ 300 h 411"/>
                <a:gd name="T44" fmla="*/ 186 w 296"/>
                <a:gd name="T45" fmla="*/ 326 h 411"/>
                <a:gd name="T46" fmla="*/ 173 w 296"/>
                <a:gd name="T47" fmla="*/ 351 h 411"/>
                <a:gd name="T48" fmla="*/ 191 w 296"/>
                <a:gd name="T49" fmla="*/ 380 h 411"/>
                <a:gd name="T50" fmla="*/ 205 w 296"/>
                <a:gd name="T51" fmla="*/ 399 h 411"/>
                <a:gd name="T52" fmla="*/ 217 w 296"/>
                <a:gd name="T53" fmla="*/ 443 h 411"/>
                <a:gd name="T54" fmla="*/ 240 w 296"/>
                <a:gd name="T55" fmla="*/ 462 h 411"/>
                <a:gd name="T56" fmla="*/ 275 w 296"/>
                <a:gd name="T57" fmla="*/ 461 h 411"/>
                <a:gd name="T58" fmla="*/ 294 w 296"/>
                <a:gd name="T59" fmla="*/ 427 h 411"/>
                <a:gd name="T60" fmla="*/ 292 w 296"/>
                <a:gd name="T61" fmla="*/ 381 h 411"/>
                <a:gd name="T62" fmla="*/ 311 w 296"/>
                <a:gd name="T63" fmla="*/ 332 h 411"/>
                <a:gd name="T64" fmla="*/ 319 w 296"/>
                <a:gd name="T65" fmla="*/ 319 h 411"/>
                <a:gd name="T66" fmla="*/ 335 w 296"/>
                <a:gd name="T67" fmla="*/ 297 h 411"/>
                <a:gd name="T68" fmla="*/ 335 w 296"/>
                <a:gd name="T69" fmla="*/ 268 h 411"/>
                <a:gd name="T70" fmla="*/ 326 w 296"/>
                <a:gd name="T71" fmla="*/ 247 h 41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6"/>
                <a:gd name="T109" fmla="*/ 0 h 411"/>
                <a:gd name="T110" fmla="*/ 296 w 296"/>
                <a:gd name="T111" fmla="*/ 411 h 41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6" h="411">
                  <a:moveTo>
                    <a:pt x="258" y="213"/>
                  </a:moveTo>
                  <a:lnTo>
                    <a:pt x="266" y="215"/>
                  </a:lnTo>
                  <a:lnTo>
                    <a:pt x="280" y="211"/>
                  </a:lnTo>
                  <a:lnTo>
                    <a:pt x="293" y="211"/>
                  </a:lnTo>
                  <a:lnTo>
                    <a:pt x="296" y="208"/>
                  </a:lnTo>
                  <a:lnTo>
                    <a:pt x="295" y="206"/>
                  </a:lnTo>
                  <a:lnTo>
                    <a:pt x="278" y="181"/>
                  </a:lnTo>
                  <a:lnTo>
                    <a:pt x="273" y="146"/>
                  </a:lnTo>
                  <a:lnTo>
                    <a:pt x="259" y="127"/>
                  </a:lnTo>
                  <a:lnTo>
                    <a:pt x="244" y="106"/>
                  </a:lnTo>
                  <a:lnTo>
                    <a:pt x="244" y="86"/>
                  </a:lnTo>
                  <a:lnTo>
                    <a:pt x="238" y="51"/>
                  </a:lnTo>
                  <a:lnTo>
                    <a:pt x="221" y="46"/>
                  </a:lnTo>
                  <a:lnTo>
                    <a:pt x="204" y="27"/>
                  </a:lnTo>
                  <a:lnTo>
                    <a:pt x="191" y="25"/>
                  </a:lnTo>
                  <a:lnTo>
                    <a:pt x="180" y="17"/>
                  </a:lnTo>
                  <a:lnTo>
                    <a:pt x="140" y="12"/>
                  </a:lnTo>
                  <a:lnTo>
                    <a:pt x="136" y="0"/>
                  </a:lnTo>
                  <a:lnTo>
                    <a:pt x="102" y="5"/>
                  </a:lnTo>
                  <a:lnTo>
                    <a:pt x="97" y="27"/>
                  </a:lnTo>
                  <a:lnTo>
                    <a:pt x="99" y="47"/>
                  </a:lnTo>
                  <a:lnTo>
                    <a:pt x="75" y="88"/>
                  </a:lnTo>
                  <a:lnTo>
                    <a:pt x="64" y="86"/>
                  </a:lnTo>
                  <a:lnTo>
                    <a:pt x="50" y="98"/>
                  </a:lnTo>
                  <a:lnTo>
                    <a:pt x="9" y="81"/>
                  </a:lnTo>
                  <a:lnTo>
                    <a:pt x="0" y="93"/>
                  </a:lnTo>
                  <a:lnTo>
                    <a:pt x="0" y="101"/>
                  </a:lnTo>
                  <a:lnTo>
                    <a:pt x="4" y="105"/>
                  </a:lnTo>
                  <a:lnTo>
                    <a:pt x="11" y="107"/>
                  </a:lnTo>
                  <a:lnTo>
                    <a:pt x="14" y="120"/>
                  </a:lnTo>
                  <a:lnTo>
                    <a:pt x="25" y="136"/>
                  </a:lnTo>
                  <a:lnTo>
                    <a:pt x="29" y="152"/>
                  </a:lnTo>
                  <a:lnTo>
                    <a:pt x="45" y="163"/>
                  </a:lnTo>
                  <a:lnTo>
                    <a:pt x="55" y="168"/>
                  </a:lnTo>
                  <a:lnTo>
                    <a:pt x="61" y="184"/>
                  </a:lnTo>
                  <a:lnTo>
                    <a:pt x="72" y="194"/>
                  </a:lnTo>
                  <a:lnTo>
                    <a:pt x="70" y="207"/>
                  </a:lnTo>
                  <a:lnTo>
                    <a:pt x="79" y="216"/>
                  </a:lnTo>
                  <a:lnTo>
                    <a:pt x="82" y="238"/>
                  </a:lnTo>
                  <a:lnTo>
                    <a:pt x="92" y="247"/>
                  </a:lnTo>
                  <a:lnTo>
                    <a:pt x="107" y="250"/>
                  </a:lnTo>
                  <a:lnTo>
                    <a:pt x="116" y="258"/>
                  </a:lnTo>
                  <a:lnTo>
                    <a:pt x="118" y="265"/>
                  </a:lnTo>
                  <a:lnTo>
                    <a:pt x="129" y="267"/>
                  </a:lnTo>
                  <a:lnTo>
                    <a:pt x="133" y="279"/>
                  </a:lnTo>
                  <a:lnTo>
                    <a:pt x="143" y="290"/>
                  </a:lnTo>
                  <a:lnTo>
                    <a:pt x="139" y="301"/>
                  </a:lnTo>
                  <a:lnTo>
                    <a:pt x="133" y="312"/>
                  </a:lnTo>
                  <a:lnTo>
                    <a:pt x="142" y="324"/>
                  </a:lnTo>
                  <a:lnTo>
                    <a:pt x="147" y="338"/>
                  </a:lnTo>
                  <a:lnTo>
                    <a:pt x="147" y="348"/>
                  </a:lnTo>
                  <a:lnTo>
                    <a:pt x="158" y="355"/>
                  </a:lnTo>
                  <a:lnTo>
                    <a:pt x="160" y="372"/>
                  </a:lnTo>
                  <a:lnTo>
                    <a:pt x="167" y="394"/>
                  </a:lnTo>
                  <a:lnTo>
                    <a:pt x="170" y="407"/>
                  </a:lnTo>
                  <a:lnTo>
                    <a:pt x="185" y="411"/>
                  </a:lnTo>
                  <a:lnTo>
                    <a:pt x="201" y="405"/>
                  </a:lnTo>
                  <a:lnTo>
                    <a:pt x="212" y="410"/>
                  </a:lnTo>
                  <a:lnTo>
                    <a:pt x="229" y="402"/>
                  </a:lnTo>
                  <a:lnTo>
                    <a:pt x="227" y="380"/>
                  </a:lnTo>
                  <a:lnTo>
                    <a:pt x="229" y="362"/>
                  </a:lnTo>
                  <a:lnTo>
                    <a:pt x="225" y="339"/>
                  </a:lnTo>
                  <a:lnTo>
                    <a:pt x="225" y="320"/>
                  </a:lnTo>
                  <a:lnTo>
                    <a:pt x="240" y="295"/>
                  </a:lnTo>
                  <a:lnTo>
                    <a:pt x="246" y="289"/>
                  </a:lnTo>
                  <a:lnTo>
                    <a:pt x="246" y="284"/>
                  </a:lnTo>
                  <a:lnTo>
                    <a:pt x="255" y="277"/>
                  </a:lnTo>
                  <a:lnTo>
                    <a:pt x="258" y="264"/>
                  </a:lnTo>
                  <a:lnTo>
                    <a:pt x="262" y="252"/>
                  </a:lnTo>
                  <a:lnTo>
                    <a:pt x="258" y="238"/>
                  </a:lnTo>
                  <a:lnTo>
                    <a:pt x="251" y="231"/>
                  </a:lnTo>
                  <a:lnTo>
                    <a:pt x="251" y="220"/>
                  </a:lnTo>
                  <a:lnTo>
                    <a:pt x="258" y="213"/>
                  </a:lnTo>
                  <a:close/>
                </a:path>
              </a:pathLst>
            </a:custGeom>
            <a:solidFill>
              <a:srgbClr val="897B6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900" b="1">
                <a:latin typeface="Times New Roman" pitchFamily="18" charset="0"/>
                <a:cs typeface="Times New Roman" pitchFamily="18" charset="0"/>
              </a:endParaRPr>
            </a:p>
            <a:p>
              <a:endParaRPr lang="ru-RU" sz="9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1849" y="2602"/>
              <a:ext cx="556" cy="428"/>
            </a:xfrm>
            <a:custGeom>
              <a:avLst/>
              <a:gdLst>
                <a:gd name="T0" fmla="*/ 544 w 733"/>
                <a:gd name="T1" fmla="*/ 133 h 602"/>
                <a:gd name="T2" fmla="*/ 524 w 733"/>
                <a:gd name="T3" fmla="*/ 112 h 602"/>
                <a:gd name="T4" fmla="*/ 498 w 733"/>
                <a:gd name="T5" fmla="*/ 105 h 602"/>
                <a:gd name="T6" fmla="*/ 492 w 733"/>
                <a:gd name="T7" fmla="*/ 58 h 602"/>
                <a:gd name="T8" fmla="*/ 467 w 733"/>
                <a:gd name="T9" fmla="*/ 46 h 602"/>
                <a:gd name="T10" fmla="*/ 448 w 733"/>
                <a:gd name="T11" fmla="*/ 14 h 602"/>
                <a:gd name="T12" fmla="*/ 419 w 733"/>
                <a:gd name="T13" fmla="*/ 1 h 602"/>
                <a:gd name="T14" fmla="*/ 377 w 733"/>
                <a:gd name="T15" fmla="*/ 9 h 602"/>
                <a:gd name="T16" fmla="*/ 336 w 733"/>
                <a:gd name="T17" fmla="*/ 40 h 602"/>
                <a:gd name="T18" fmla="*/ 314 w 733"/>
                <a:gd name="T19" fmla="*/ 40 h 602"/>
                <a:gd name="T20" fmla="*/ 295 w 733"/>
                <a:gd name="T21" fmla="*/ 26 h 602"/>
                <a:gd name="T22" fmla="*/ 257 w 733"/>
                <a:gd name="T23" fmla="*/ 48 h 602"/>
                <a:gd name="T24" fmla="*/ 237 w 733"/>
                <a:gd name="T25" fmla="*/ 68 h 602"/>
                <a:gd name="T26" fmla="*/ 213 w 733"/>
                <a:gd name="T27" fmla="*/ 104 h 602"/>
                <a:gd name="T28" fmla="*/ 171 w 733"/>
                <a:gd name="T29" fmla="*/ 80 h 602"/>
                <a:gd name="T30" fmla="*/ 130 w 733"/>
                <a:gd name="T31" fmla="*/ 92 h 602"/>
                <a:gd name="T32" fmla="*/ 160 w 733"/>
                <a:gd name="T33" fmla="*/ 105 h 602"/>
                <a:gd name="T34" fmla="*/ 153 w 733"/>
                <a:gd name="T35" fmla="*/ 119 h 602"/>
                <a:gd name="T36" fmla="*/ 120 w 733"/>
                <a:gd name="T37" fmla="*/ 119 h 602"/>
                <a:gd name="T38" fmla="*/ 94 w 733"/>
                <a:gd name="T39" fmla="*/ 104 h 602"/>
                <a:gd name="T40" fmla="*/ 95 w 733"/>
                <a:gd name="T41" fmla="*/ 141 h 602"/>
                <a:gd name="T42" fmla="*/ 58 w 733"/>
                <a:gd name="T43" fmla="*/ 138 h 602"/>
                <a:gd name="T44" fmla="*/ 30 w 733"/>
                <a:gd name="T45" fmla="*/ 149 h 602"/>
                <a:gd name="T46" fmla="*/ 1 w 733"/>
                <a:gd name="T47" fmla="*/ 144 h 602"/>
                <a:gd name="T48" fmla="*/ 6 w 733"/>
                <a:gd name="T49" fmla="*/ 182 h 602"/>
                <a:gd name="T50" fmla="*/ 20 w 733"/>
                <a:gd name="T51" fmla="*/ 220 h 602"/>
                <a:gd name="T52" fmla="*/ 27 w 733"/>
                <a:gd name="T53" fmla="*/ 287 h 602"/>
                <a:gd name="T54" fmla="*/ 50 w 733"/>
                <a:gd name="T55" fmla="*/ 311 h 602"/>
                <a:gd name="T56" fmla="*/ 62 w 733"/>
                <a:gd name="T57" fmla="*/ 294 h 602"/>
                <a:gd name="T58" fmla="*/ 132 w 733"/>
                <a:gd name="T59" fmla="*/ 301 h 602"/>
                <a:gd name="T60" fmla="*/ 162 w 733"/>
                <a:gd name="T61" fmla="*/ 218 h 602"/>
                <a:gd name="T62" fmla="*/ 245 w 733"/>
                <a:gd name="T63" fmla="*/ 230 h 602"/>
                <a:gd name="T64" fmla="*/ 288 w 733"/>
                <a:gd name="T65" fmla="*/ 259 h 602"/>
                <a:gd name="T66" fmla="*/ 314 w 733"/>
                <a:gd name="T67" fmla="*/ 319 h 602"/>
                <a:gd name="T68" fmla="*/ 350 w 733"/>
                <a:gd name="T69" fmla="*/ 395 h 602"/>
                <a:gd name="T70" fmla="*/ 366 w 733"/>
                <a:gd name="T71" fmla="*/ 424 h 602"/>
                <a:gd name="T72" fmla="*/ 328 w 733"/>
                <a:gd name="T73" fmla="*/ 426 h 602"/>
                <a:gd name="T74" fmla="*/ 352 w 733"/>
                <a:gd name="T75" fmla="*/ 424 h 602"/>
                <a:gd name="T76" fmla="*/ 388 w 733"/>
                <a:gd name="T77" fmla="*/ 407 h 602"/>
                <a:gd name="T78" fmla="*/ 407 w 733"/>
                <a:gd name="T79" fmla="*/ 404 h 602"/>
                <a:gd name="T80" fmla="*/ 439 w 733"/>
                <a:gd name="T81" fmla="*/ 410 h 602"/>
                <a:gd name="T82" fmla="*/ 464 w 733"/>
                <a:gd name="T83" fmla="*/ 410 h 602"/>
                <a:gd name="T84" fmla="*/ 475 w 733"/>
                <a:gd name="T85" fmla="*/ 394 h 602"/>
                <a:gd name="T86" fmla="*/ 478 w 733"/>
                <a:gd name="T87" fmla="*/ 370 h 602"/>
                <a:gd name="T88" fmla="*/ 495 w 733"/>
                <a:gd name="T89" fmla="*/ 352 h 602"/>
                <a:gd name="T90" fmla="*/ 484 w 733"/>
                <a:gd name="T91" fmla="*/ 303 h 602"/>
                <a:gd name="T92" fmla="*/ 470 w 733"/>
                <a:gd name="T93" fmla="*/ 276 h 602"/>
                <a:gd name="T94" fmla="*/ 459 w 733"/>
                <a:gd name="T95" fmla="*/ 235 h 602"/>
                <a:gd name="T96" fmla="*/ 494 w 733"/>
                <a:gd name="T97" fmla="*/ 219 h 602"/>
                <a:gd name="T98" fmla="*/ 516 w 733"/>
                <a:gd name="T99" fmla="*/ 193 h 602"/>
                <a:gd name="T100" fmla="*/ 551 w 733"/>
                <a:gd name="T101" fmla="*/ 176 h 60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33"/>
                <a:gd name="T154" fmla="*/ 0 h 602"/>
                <a:gd name="T155" fmla="*/ 733 w 733"/>
                <a:gd name="T156" fmla="*/ 602 h 60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33" h="602">
                  <a:moveTo>
                    <a:pt x="732" y="212"/>
                  </a:moveTo>
                  <a:cubicBezTo>
                    <a:pt x="720" y="201"/>
                    <a:pt x="720" y="201"/>
                    <a:pt x="720" y="201"/>
                  </a:cubicBezTo>
                  <a:cubicBezTo>
                    <a:pt x="717" y="187"/>
                    <a:pt x="717" y="187"/>
                    <a:pt x="717" y="187"/>
                  </a:cubicBezTo>
                  <a:cubicBezTo>
                    <a:pt x="704" y="187"/>
                    <a:pt x="704" y="187"/>
                    <a:pt x="704" y="187"/>
                  </a:cubicBezTo>
                  <a:cubicBezTo>
                    <a:pt x="695" y="177"/>
                    <a:pt x="695" y="177"/>
                    <a:pt x="695" y="177"/>
                  </a:cubicBezTo>
                  <a:cubicBezTo>
                    <a:pt x="691" y="158"/>
                    <a:pt x="691" y="158"/>
                    <a:pt x="691" y="158"/>
                  </a:cubicBezTo>
                  <a:cubicBezTo>
                    <a:pt x="677" y="152"/>
                    <a:pt x="677" y="152"/>
                    <a:pt x="677" y="152"/>
                  </a:cubicBezTo>
                  <a:cubicBezTo>
                    <a:pt x="670" y="159"/>
                    <a:pt x="670" y="159"/>
                    <a:pt x="670" y="159"/>
                  </a:cubicBezTo>
                  <a:cubicBezTo>
                    <a:pt x="657" y="147"/>
                    <a:pt x="657" y="147"/>
                    <a:pt x="657" y="147"/>
                  </a:cubicBezTo>
                  <a:cubicBezTo>
                    <a:pt x="674" y="130"/>
                    <a:pt x="674" y="130"/>
                    <a:pt x="674" y="130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28" y="82"/>
                    <a:pt x="628" y="82"/>
                    <a:pt x="628" y="82"/>
                  </a:cubicBezTo>
                  <a:cubicBezTo>
                    <a:pt x="628" y="70"/>
                    <a:pt x="628" y="70"/>
                    <a:pt x="628" y="70"/>
                  </a:cubicBezTo>
                  <a:cubicBezTo>
                    <a:pt x="616" y="64"/>
                    <a:pt x="616" y="64"/>
                    <a:pt x="616" y="64"/>
                  </a:cubicBezTo>
                  <a:cubicBezTo>
                    <a:pt x="595" y="61"/>
                    <a:pt x="595" y="61"/>
                    <a:pt x="595" y="61"/>
                  </a:cubicBezTo>
                  <a:cubicBezTo>
                    <a:pt x="589" y="37"/>
                    <a:pt x="589" y="37"/>
                    <a:pt x="589" y="37"/>
                  </a:cubicBezTo>
                  <a:cubicBezTo>
                    <a:pt x="590" y="20"/>
                    <a:pt x="590" y="20"/>
                    <a:pt x="590" y="20"/>
                  </a:cubicBezTo>
                  <a:cubicBezTo>
                    <a:pt x="571" y="20"/>
                    <a:pt x="571" y="20"/>
                    <a:pt x="571" y="20"/>
                  </a:cubicBezTo>
                  <a:cubicBezTo>
                    <a:pt x="556" y="12"/>
                    <a:pt x="556" y="12"/>
                    <a:pt x="556" y="12"/>
                  </a:cubicBezTo>
                  <a:cubicBezTo>
                    <a:pt x="552" y="2"/>
                    <a:pt x="552" y="2"/>
                    <a:pt x="552" y="2"/>
                  </a:cubicBezTo>
                  <a:cubicBezTo>
                    <a:pt x="538" y="0"/>
                    <a:pt x="538" y="0"/>
                    <a:pt x="538" y="0"/>
                  </a:cubicBezTo>
                  <a:cubicBezTo>
                    <a:pt x="525" y="13"/>
                    <a:pt x="525" y="13"/>
                    <a:pt x="525" y="13"/>
                  </a:cubicBezTo>
                  <a:cubicBezTo>
                    <a:pt x="497" y="13"/>
                    <a:pt x="497" y="13"/>
                    <a:pt x="497" y="13"/>
                  </a:cubicBezTo>
                  <a:cubicBezTo>
                    <a:pt x="490" y="35"/>
                    <a:pt x="490" y="35"/>
                    <a:pt x="490" y="35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43" y="56"/>
                    <a:pt x="443" y="56"/>
                    <a:pt x="443" y="56"/>
                  </a:cubicBezTo>
                  <a:cubicBezTo>
                    <a:pt x="434" y="66"/>
                    <a:pt x="434" y="66"/>
                    <a:pt x="434" y="66"/>
                  </a:cubicBezTo>
                  <a:cubicBezTo>
                    <a:pt x="421" y="66"/>
                    <a:pt x="421" y="66"/>
                    <a:pt x="421" y="66"/>
                  </a:cubicBezTo>
                  <a:cubicBezTo>
                    <a:pt x="414" y="56"/>
                    <a:pt x="414" y="56"/>
                    <a:pt x="414" y="56"/>
                  </a:cubicBezTo>
                  <a:cubicBezTo>
                    <a:pt x="397" y="56"/>
                    <a:pt x="397" y="56"/>
                    <a:pt x="397" y="56"/>
                  </a:cubicBezTo>
                  <a:cubicBezTo>
                    <a:pt x="397" y="45"/>
                    <a:pt x="397" y="45"/>
                    <a:pt x="397" y="45"/>
                  </a:cubicBezTo>
                  <a:cubicBezTo>
                    <a:pt x="389" y="37"/>
                    <a:pt x="389" y="37"/>
                    <a:pt x="389" y="37"/>
                  </a:cubicBezTo>
                  <a:cubicBezTo>
                    <a:pt x="382" y="47"/>
                    <a:pt x="382" y="47"/>
                    <a:pt x="382" y="47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40" y="84"/>
                    <a:pt x="340" y="84"/>
                    <a:pt x="340" y="84"/>
                  </a:cubicBezTo>
                  <a:cubicBezTo>
                    <a:pt x="327" y="82"/>
                    <a:pt x="327" y="82"/>
                    <a:pt x="327" y="82"/>
                  </a:cubicBezTo>
                  <a:cubicBezTo>
                    <a:pt x="313" y="95"/>
                    <a:pt x="313" y="95"/>
                    <a:pt x="313" y="9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03" y="125"/>
                    <a:pt x="303" y="125"/>
                    <a:pt x="303" y="125"/>
                  </a:cubicBezTo>
                  <a:cubicBezTo>
                    <a:pt x="281" y="146"/>
                    <a:pt x="281" y="146"/>
                    <a:pt x="281" y="146"/>
                  </a:cubicBezTo>
                  <a:cubicBezTo>
                    <a:pt x="258" y="121"/>
                    <a:pt x="258" y="121"/>
                    <a:pt x="258" y="121"/>
                  </a:cubicBezTo>
                  <a:cubicBezTo>
                    <a:pt x="243" y="105"/>
                    <a:pt x="243" y="105"/>
                    <a:pt x="243" y="105"/>
                  </a:cubicBezTo>
                  <a:cubicBezTo>
                    <a:pt x="226" y="112"/>
                    <a:pt x="226" y="112"/>
                    <a:pt x="226" y="112"/>
                  </a:cubicBezTo>
                  <a:cubicBezTo>
                    <a:pt x="208" y="104"/>
                    <a:pt x="208" y="104"/>
                    <a:pt x="208" y="104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94" y="143"/>
                    <a:pt x="194" y="143"/>
                    <a:pt x="194" y="143"/>
                  </a:cubicBezTo>
                  <a:cubicBezTo>
                    <a:pt x="211" y="147"/>
                    <a:pt x="211" y="147"/>
                    <a:pt x="211" y="147"/>
                  </a:cubicBezTo>
                  <a:cubicBezTo>
                    <a:pt x="222" y="156"/>
                    <a:pt x="222" y="156"/>
                    <a:pt x="222" y="156"/>
                  </a:cubicBezTo>
                  <a:cubicBezTo>
                    <a:pt x="219" y="173"/>
                    <a:pt x="219" y="173"/>
                    <a:pt x="219" y="173"/>
                  </a:cubicBezTo>
                  <a:cubicBezTo>
                    <a:pt x="202" y="167"/>
                    <a:pt x="202" y="167"/>
                    <a:pt x="202" y="167"/>
                  </a:cubicBezTo>
                  <a:cubicBezTo>
                    <a:pt x="180" y="164"/>
                    <a:pt x="180" y="164"/>
                    <a:pt x="180" y="164"/>
                  </a:cubicBezTo>
                  <a:cubicBezTo>
                    <a:pt x="166" y="158"/>
                    <a:pt x="166" y="158"/>
                    <a:pt x="166" y="158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35" y="148"/>
                    <a:pt x="135" y="148"/>
                    <a:pt x="135" y="148"/>
                  </a:cubicBezTo>
                  <a:cubicBezTo>
                    <a:pt x="124" y="146"/>
                    <a:pt x="124" y="146"/>
                    <a:pt x="124" y="146"/>
                  </a:cubicBezTo>
                  <a:cubicBezTo>
                    <a:pt x="120" y="159"/>
                    <a:pt x="120" y="159"/>
                    <a:pt x="120" y="159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5" y="198"/>
                    <a:pt x="125" y="198"/>
                    <a:pt x="125" y="198"/>
                  </a:cubicBezTo>
                  <a:cubicBezTo>
                    <a:pt x="110" y="194"/>
                    <a:pt x="110" y="194"/>
                    <a:pt x="110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60" y="201"/>
                    <a:pt x="60" y="201"/>
                    <a:pt x="60" y="201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39" y="210"/>
                    <a:pt x="39" y="210"/>
                    <a:pt x="39" y="210"/>
                  </a:cubicBezTo>
                  <a:cubicBezTo>
                    <a:pt x="23" y="191"/>
                    <a:pt x="23" y="191"/>
                    <a:pt x="23" y="191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6" y="223"/>
                    <a:pt x="6" y="223"/>
                    <a:pt x="6" y="223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8" y="256"/>
                    <a:pt x="8" y="256"/>
                    <a:pt x="8" y="256"/>
                  </a:cubicBezTo>
                  <a:cubicBezTo>
                    <a:pt x="20" y="266"/>
                    <a:pt x="20" y="266"/>
                    <a:pt x="20" y="266"/>
                  </a:cubicBezTo>
                  <a:cubicBezTo>
                    <a:pt x="18" y="295"/>
                    <a:pt x="18" y="295"/>
                    <a:pt x="18" y="295"/>
                  </a:cubicBezTo>
                  <a:cubicBezTo>
                    <a:pt x="27" y="310"/>
                    <a:pt x="27" y="310"/>
                    <a:pt x="27" y="310"/>
                  </a:cubicBezTo>
                  <a:cubicBezTo>
                    <a:pt x="35" y="326"/>
                    <a:pt x="35" y="326"/>
                    <a:pt x="35" y="326"/>
                  </a:cubicBezTo>
                  <a:cubicBezTo>
                    <a:pt x="39" y="359"/>
                    <a:pt x="39" y="359"/>
                    <a:pt x="39" y="359"/>
                  </a:cubicBezTo>
                  <a:cubicBezTo>
                    <a:pt x="36" y="403"/>
                    <a:pt x="36" y="403"/>
                    <a:pt x="36" y="403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56" y="425"/>
                    <a:pt x="56" y="425"/>
                    <a:pt x="56" y="425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9" y="442"/>
                    <a:pt x="69" y="442"/>
                    <a:pt x="69" y="442"/>
                  </a:cubicBezTo>
                  <a:cubicBezTo>
                    <a:pt x="69" y="431"/>
                    <a:pt x="69" y="431"/>
                    <a:pt x="69" y="431"/>
                  </a:cubicBezTo>
                  <a:cubicBezTo>
                    <a:pt x="82" y="414"/>
                    <a:pt x="82" y="414"/>
                    <a:pt x="82" y="414"/>
                  </a:cubicBezTo>
                  <a:cubicBezTo>
                    <a:pt x="139" y="438"/>
                    <a:pt x="139" y="438"/>
                    <a:pt x="139" y="438"/>
                  </a:cubicBezTo>
                  <a:cubicBezTo>
                    <a:pt x="159" y="421"/>
                    <a:pt x="159" y="421"/>
                    <a:pt x="159" y="421"/>
                  </a:cubicBezTo>
                  <a:cubicBezTo>
                    <a:pt x="174" y="423"/>
                    <a:pt x="174" y="423"/>
                    <a:pt x="174" y="423"/>
                  </a:cubicBezTo>
                  <a:cubicBezTo>
                    <a:pt x="209" y="365"/>
                    <a:pt x="209" y="365"/>
                    <a:pt x="209" y="365"/>
                  </a:cubicBezTo>
                  <a:cubicBezTo>
                    <a:pt x="206" y="337"/>
                    <a:pt x="206" y="337"/>
                    <a:pt x="206" y="337"/>
                  </a:cubicBezTo>
                  <a:cubicBezTo>
                    <a:pt x="213" y="307"/>
                    <a:pt x="213" y="307"/>
                    <a:pt x="213" y="307"/>
                  </a:cubicBezTo>
                  <a:cubicBezTo>
                    <a:pt x="260" y="300"/>
                    <a:pt x="260" y="300"/>
                    <a:pt x="260" y="300"/>
                  </a:cubicBezTo>
                  <a:cubicBezTo>
                    <a:pt x="266" y="317"/>
                    <a:pt x="266" y="317"/>
                    <a:pt x="266" y="317"/>
                  </a:cubicBezTo>
                  <a:cubicBezTo>
                    <a:pt x="323" y="324"/>
                    <a:pt x="323" y="324"/>
                    <a:pt x="323" y="324"/>
                  </a:cubicBezTo>
                  <a:cubicBezTo>
                    <a:pt x="338" y="334"/>
                    <a:pt x="338" y="334"/>
                    <a:pt x="338" y="334"/>
                  </a:cubicBezTo>
                  <a:cubicBezTo>
                    <a:pt x="357" y="337"/>
                    <a:pt x="357" y="337"/>
                    <a:pt x="357" y="337"/>
                  </a:cubicBezTo>
                  <a:cubicBezTo>
                    <a:pt x="380" y="364"/>
                    <a:pt x="380" y="364"/>
                    <a:pt x="380" y="364"/>
                  </a:cubicBezTo>
                  <a:cubicBezTo>
                    <a:pt x="404" y="371"/>
                    <a:pt x="404" y="371"/>
                    <a:pt x="404" y="371"/>
                  </a:cubicBezTo>
                  <a:cubicBezTo>
                    <a:pt x="414" y="421"/>
                    <a:pt x="414" y="421"/>
                    <a:pt x="414" y="421"/>
                  </a:cubicBezTo>
                  <a:cubicBezTo>
                    <a:pt x="414" y="449"/>
                    <a:pt x="414" y="449"/>
                    <a:pt x="414" y="449"/>
                  </a:cubicBezTo>
                  <a:cubicBezTo>
                    <a:pt x="435" y="478"/>
                    <a:pt x="435" y="478"/>
                    <a:pt x="435" y="478"/>
                  </a:cubicBezTo>
                  <a:cubicBezTo>
                    <a:pt x="454" y="505"/>
                    <a:pt x="454" y="505"/>
                    <a:pt x="454" y="505"/>
                  </a:cubicBezTo>
                  <a:cubicBezTo>
                    <a:pt x="461" y="555"/>
                    <a:pt x="461" y="555"/>
                    <a:pt x="461" y="555"/>
                  </a:cubicBezTo>
                  <a:cubicBezTo>
                    <a:pt x="484" y="590"/>
                    <a:pt x="484" y="590"/>
                    <a:pt x="484" y="590"/>
                  </a:cubicBezTo>
                  <a:cubicBezTo>
                    <a:pt x="486" y="592"/>
                    <a:pt x="486" y="592"/>
                    <a:pt x="486" y="592"/>
                  </a:cubicBezTo>
                  <a:cubicBezTo>
                    <a:pt x="482" y="596"/>
                    <a:pt x="482" y="596"/>
                    <a:pt x="482" y="596"/>
                  </a:cubicBezTo>
                  <a:cubicBezTo>
                    <a:pt x="464" y="596"/>
                    <a:pt x="464" y="596"/>
                    <a:pt x="464" y="596"/>
                  </a:cubicBezTo>
                  <a:cubicBezTo>
                    <a:pt x="444" y="602"/>
                    <a:pt x="444" y="602"/>
                    <a:pt x="444" y="602"/>
                  </a:cubicBezTo>
                  <a:cubicBezTo>
                    <a:pt x="433" y="599"/>
                    <a:pt x="433" y="599"/>
                    <a:pt x="433" y="599"/>
                  </a:cubicBezTo>
                  <a:cubicBezTo>
                    <a:pt x="433" y="599"/>
                    <a:pt x="433" y="599"/>
                    <a:pt x="433" y="599"/>
                  </a:cubicBezTo>
                  <a:cubicBezTo>
                    <a:pt x="444" y="602"/>
                    <a:pt x="444" y="602"/>
                    <a:pt x="444" y="602"/>
                  </a:cubicBezTo>
                  <a:cubicBezTo>
                    <a:pt x="464" y="596"/>
                    <a:pt x="464" y="596"/>
                    <a:pt x="464" y="596"/>
                  </a:cubicBezTo>
                  <a:cubicBezTo>
                    <a:pt x="482" y="596"/>
                    <a:pt x="482" y="596"/>
                    <a:pt x="482" y="596"/>
                  </a:cubicBezTo>
                  <a:cubicBezTo>
                    <a:pt x="498" y="577"/>
                    <a:pt x="498" y="577"/>
                    <a:pt x="498" y="577"/>
                  </a:cubicBezTo>
                  <a:cubicBezTo>
                    <a:pt x="511" y="572"/>
                    <a:pt x="511" y="572"/>
                    <a:pt x="511" y="572"/>
                  </a:cubicBezTo>
                  <a:cubicBezTo>
                    <a:pt x="511" y="558"/>
                    <a:pt x="511" y="558"/>
                    <a:pt x="511" y="558"/>
                  </a:cubicBezTo>
                  <a:cubicBezTo>
                    <a:pt x="529" y="561"/>
                    <a:pt x="529" y="561"/>
                    <a:pt x="529" y="561"/>
                  </a:cubicBezTo>
                  <a:cubicBezTo>
                    <a:pt x="536" y="568"/>
                    <a:pt x="536" y="568"/>
                    <a:pt x="536" y="568"/>
                  </a:cubicBezTo>
                  <a:cubicBezTo>
                    <a:pt x="551" y="572"/>
                    <a:pt x="551" y="572"/>
                    <a:pt x="551" y="572"/>
                  </a:cubicBezTo>
                  <a:cubicBezTo>
                    <a:pt x="551" y="572"/>
                    <a:pt x="549" y="578"/>
                    <a:pt x="558" y="578"/>
                  </a:cubicBezTo>
                  <a:cubicBezTo>
                    <a:pt x="567" y="578"/>
                    <a:pt x="579" y="576"/>
                    <a:pt x="579" y="576"/>
                  </a:cubicBezTo>
                  <a:cubicBezTo>
                    <a:pt x="588" y="576"/>
                    <a:pt x="588" y="576"/>
                    <a:pt x="588" y="576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12" y="576"/>
                    <a:pt x="612" y="576"/>
                    <a:pt x="612" y="576"/>
                  </a:cubicBezTo>
                  <a:cubicBezTo>
                    <a:pt x="628" y="575"/>
                    <a:pt x="628" y="575"/>
                    <a:pt x="628" y="575"/>
                  </a:cubicBezTo>
                  <a:cubicBezTo>
                    <a:pt x="638" y="565"/>
                    <a:pt x="638" y="565"/>
                    <a:pt x="638" y="565"/>
                  </a:cubicBezTo>
                  <a:cubicBezTo>
                    <a:pt x="626" y="554"/>
                    <a:pt x="626" y="554"/>
                    <a:pt x="626" y="554"/>
                  </a:cubicBezTo>
                  <a:cubicBezTo>
                    <a:pt x="618" y="537"/>
                    <a:pt x="618" y="537"/>
                    <a:pt x="618" y="537"/>
                  </a:cubicBezTo>
                  <a:cubicBezTo>
                    <a:pt x="616" y="519"/>
                    <a:pt x="616" y="519"/>
                    <a:pt x="616" y="519"/>
                  </a:cubicBezTo>
                  <a:cubicBezTo>
                    <a:pt x="630" y="521"/>
                    <a:pt x="630" y="521"/>
                    <a:pt x="630" y="521"/>
                  </a:cubicBezTo>
                  <a:cubicBezTo>
                    <a:pt x="641" y="532"/>
                    <a:pt x="641" y="532"/>
                    <a:pt x="641" y="532"/>
                  </a:cubicBezTo>
                  <a:cubicBezTo>
                    <a:pt x="652" y="522"/>
                    <a:pt x="652" y="522"/>
                    <a:pt x="652" y="522"/>
                  </a:cubicBezTo>
                  <a:cubicBezTo>
                    <a:pt x="652" y="495"/>
                    <a:pt x="652" y="495"/>
                    <a:pt x="652" y="495"/>
                  </a:cubicBezTo>
                  <a:cubicBezTo>
                    <a:pt x="645" y="462"/>
                    <a:pt x="645" y="462"/>
                    <a:pt x="645" y="462"/>
                  </a:cubicBezTo>
                  <a:cubicBezTo>
                    <a:pt x="650" y="437"/>
                    <a:pt x="650" y="437"/>
                    <a:pt x="650" y="437"/>
                  </a:cubicBezTo>
                  <a:cubicBezTo>
                    <a:pt x="638" y="426"/>
                    <a:pt x="638" y="426"/>
                    <a:pt x="638" y="426"/>
                  </a:cubicBezTo>
                  <a:cubicBezTo>
                    <a:pt x="620" y="408"/>
                    <a:pt x="620" y="408"/>
                    <a:pt x="620" y="408"/>
                  </a:cubicBezTo>
                  <a:cubicBezTo>
                    <a:pt x="607" y="401"/>
                    <a:pt x="607" y="401"/>
                    <a:pt x="607" y="401"/>
                  </a:cubicBezTo>
                  <a:cubicBezTo>
                    <a:pt x="620" y="388"/>
                    <a:pt x="620" y="388"/>
                    <a:pt x="620" y="388"/>
                  </a:cubicBezTo>
                  <a:cubicBezTo>
                    <a:pt x="625" y="363"/>
                    <a:pt x="625" y="363"/>
                    <a:pt x="625" y="363"/>
                  </a:cubicBezTo>
                  <a:cubicBezTo>
                    <a:pt x="611" y="349"/>
                    <a:pt x="611" y="349"/>
                    <a:pt x="611" y="349"/>
                  </a:cubicBezTo>
                  <a:cubicBezTo>
                    <a:pt x="605" y="330"/>
                    <a:pt x="605" y="330"/>
                    <a:pt x="605" y="330"/>
                  </a:cubicBezTo>
                  <a:cubicBezTo>
                    <a:pt x="621" y="319"/>
                    <a:pt x="621" y="319"/>
                    <a:pt x="621" y="319"/>
                  </a:cubicBezTo>
                  <a:cubicBezTo>
                    <a:pt x="633" y="307"/>
                    <a:pt x="633" y="307"/>
                    <a:pt x="633" y="307"/>
                  </a:cubicBezTo>
                  <a:cubicBezTo>
                    <a:pt x="651" y="308"/>
                    <a:pt x="651" y="308"/>
                    <a:pt x="651" y="308"/>
                  </a:cubicBezTo>
                  <a:cubicBezTo>
                    <a:pt x="668" y="301"/>
                    <a:pt x="668" y="301"/>
                    <a:pt x="668" y="301"/>
                  </a:cubicBezTo>
                  <a:cubicBezTo>
                    <a:pt x="668" y="284"/>
                    <a:pt x="668" y="284"/>
                    <a:pt x="668" y="284"/>
                  </a:cubicBezTo>
                  <a:cubicBezTo>
                    <a:pt x="680" y="272"/>
                    <a:pt x="680" y="272"/>
                    <a:pt x="680" y="272"/>
                  </a:cubicBezTo>
                  <a:cubicBezTo>
                    <a:pt x="694" y="258"/>
                    <a:pt x="694" y="258"/>
                    <a:pt x="694" y="258"/>
                  </a:cubicBezTo>
                  <a:cubicBezTo>
                    <a:pt x="713" y="258"/>
                    <a:pt x="713" y="258"/>
                    <a:pt x="713" y="258"/>
                  </a:cubicBezTo>
                  <a:cubicBezTo>
                    <a:pt x="726" y="248"/>
                    <a:pt x="726" y="248"/>
                    <a:pt x="726" y="248"/>
                  </a:cubicBezTo>
                  <a:cubicBezTo>
                    <a:pt x="733" y="232"/>
                    <a:pt x="733" y="232"/>
                    <a:pt x="733" y="232"/>
                  </a:cubicBezTo>
                  <a:lnTo>
                    <a:pt x="732" y="212"/>
                  </a:lnTo>
                  <a:close/>
                </a:path>
              </a:pathLst>
            </a:custGeom>
            <a:solidFill>
              <a:srgbClr val="48927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200">
                <a:latin typeface="Times New Roman" pitchFamily="18" charset="0"/>
                <a:cs typeface="Times New Roman" pitchFamily="18" charset="0"/>
              </a:endParaRPr>
            </a:p>
            <a:p>
              <a:endParaRPr lang="ru-RU" sz="9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1632" y="2473"/>
              <a:ext cx="255" cy="256"/>
            </a:xfrm>
            <a:custGeom>
              <a:avLst/>
              <a:gdLst>
                <a:gd name="T0" fmla="*/ 48 w 182"/>
                <a:gd name="T1" fmla="*/ 90 h 134"/>
                <a:gd name="T2" fmla="*/ 49 w 182"/>
                <a:gd name="T3" fmla="*/ 69 h 134"/>
                <a:gd name="T4" fmla="*/ 59 w 182"/>
                <a:gd name="T5" fmla="*/ 31 h 134"/>
                <a:gd name="T6" fmla="*/ 69 w 182"/>
                <a:gd name="T7" fmla="*/ 0 h 134"/>
                <a:gd name="T8" fmla="*/ 144 w 182"/>
                <a:gd name="T9" fmla="*/ 21 h 134"/>
                <a:gd name="T10" fmla="*/ 182 w 182"/>
                <a:gd name="T11" fmla="*/ 21 h 134"/>
                <a:gd name="T12" fmla="*/ 198 w 182"/>
                <a:gd name="T13" fmla="*/ 31 h 134"/>
                <a:gd name="T14" fmla="*/ 198 w 182"/>
                <a:gd name="T15" fmla="*/ 75 h 134"/>
                <a:gd name="T16" fmla="*/ 189 w 182"/>
                <a:gd name="T17" fmla="*/ 130 h 134"/>
                <a:gd name="T18" fmla="*/ 198 w 182"/>
                <a:gd name="T19" fmla="*/ 174 h 134"/>
                <a:gd name="T20" fmla="*/ 212 w 182"/>
                <a:gd name="T21" fmla="*/ 189 h 134"/>
                <a:gd name="T22" fmla="*/ 224 w 182"/>
                <a:gd name="T23" fmla="*/ 222 h 134"/>
                <a:gd name="T24" fmla="*/ 255 w 182"/>
                <a:gd name="T25" fmla="*/ 243 h 134"/>
                <a:gd name="T26" fmla="*/ 241 w 182"/>
                <a:gd name="T27" fmla="*/ 256 h 134"/>
                <a:gd name="T28" fmla="*/ 217 w 182"/>
                <a:gd name="T29" fmla="*/ 256 h 134"/>
                <a:gd name="T30" fmla="*/ 164 w 182"/>
                <a:gd name="T31" fmla="*/ 243 h 134"/>
                <a:gd name="T32" fmla="*/ 144 w 182"/>
                <a:gd name="T33" fmla="*/ 243 h 134"/>
                <a:gd name="T34" fmla="*/ 125 w 182"/>
                <a:gd name="T35" fmla="*/ 224 h 134"/>
                <a:gd name="T36" fmla="*/ 111 w 182"/>
                <a:gd name="T37" fmla="*/ 197 h 134"/>
                <a:gd name="T38" fmla="*/ 81 w 182"/>
                <a:gd name="T39" fmla="*/ 181 h 134"/>
                <a:gd name="T40" fmla="*/ 57 w 182"/>
                <a:gd name="T41" fmla="*/ 159 h 134"/>
                <a:gd name="T42" fmla="*/ 34 w 182"/>
                <a:gd name="T43" fmla="*/ 136 h 134"/>
                <a:gd name="T44" fmla="*/ 14 w 182"/>
                <a:gd name="T45" fmla="*/ 134 h 134"/>
                <a:gd name="T46" fmla="*/ 0 w 182"/>
                <a:gd name="T47" fmla="*/ 117 h 134"/>
                <a:gd name="T48" fmla="*/ 4 w 182"/>
                <a:gd name="T49" fmla="*/ 103 h 134"/>
                <a:gd name="T50" fmla="*/ 48 w 182"/>
                <a:gd name="T51" fmla="*/ 90 h 1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2"/>
                <a:gd name="T79" fmla="*/ 0 h 134"/>
                <a:gd name="T80" fmla="*/ 182 w 182"/>
                <a:gd name="T81" fmla="*/ 134 h 1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2" h="134">
                  <a:moveTo>
                    <a:pt x="34" y="47"/>
                  </a:moveTo>
                  <a:lnTo>
                    <a:pt x="35" y="36"/>
                  </a:lnTo>
                  <a:lnTo>
                    <a:pt x="42" y="16"/>
                  </a:lnTo>
                  <a:lnTo>
                    <a:pt x="49" y="0"/>
                  </a:lnTo>
                  <a:lnTo>
                    <a:pt x="103" y="11"/>
                  </a:lnTo>
                  <a:lnTo>
                    <a:pt x="130" y="11"/>
                  </a:lnTo>
                  <a:lnTo>
                    <a:pt x="141" y="16"/>
                  </a:lnTo>
                  <a:lnTo>
                    <a:pt x="141" y="39"/>
                  </a:lnTo>
                  <a:lnTo>
                    <a:pt x="135" y="68"/>
                  </a:lnTo>
                  <a:lnTo>
                    <a:pt x="141" y="91"/>
                  </a:lnTo>
                  <a:lnTo>
                    <a:pt x="151" y="99"/>
                  </a:lnTo>
                  <a:lnTo>
                    <a:pt x="160" y="116"/>
                  </a:lnTo>
                  <a:lnTo>
                    <a:pt x="182" y="127"/>
                  </a:lnTo>
                  <a:lnTo>
                    <a:pt x="172" y="134"/>
                  </a:lnTo>
                  <a:lnTo>
                    <a:pt x="155" y="134"/>
                  </a:lnTo>
                  <a:lnTo>
                    <a:pt x="117" y="127"/>
                  </a:lnTo>
                  <a:lnTo>
                    <a:pt x="103" y="127"/>
                  </a:lnTo>
                  <a:lnTo>
                    <a:pt x="89" y="117"/>
                  </a:lnTo>
                  <a:lnTo>
                    <a:pt x="79" y="103"/>
                  </a:lnTo>
                  <a:lnTo>
                    <a:pt x="58" y="95"/>
                  </a:lnTo>
                  <a:lnTo>
                    <a:pt x="41" y="83"/>
                  </a:lnTo>
                  <a:lnTo>
                    <a:pt x="24" y="7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3" y="54"/>
                  </a:lnTo>
                  <a:lnTo>
                    <a:pt x="34" y="47"/>
                  </a:lnTo>
                  <a:close/>
                </a:path>
              </a:pathLst>
            </a:custGeom>
            <a:solidFill>
              <a:srgbClr val="C2825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9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108"/>
          <p:cNvSpPr txBox="1">
            <a:spLocks noChangeArrowheads="1"/>
          </p:cNvSpPr>
          <p:nvPr/>
        </p:nvSpPr>
        <p:spPr bwMode="auto">
          <a:xfrm>
            <a:off x="730397" y="5184748"/>
            <a:ext cx="121766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dirty="0">
                <a:latin typeface="Cambria" pitchFamily="18" charset="0"/>
              </a:rPr>
              <a:t>Южный ФО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1139042" y="4047214"/>
            <a:ext cx="721563" cy="1065475"/>
          </a:xfrm>
          <a:prstGeom prst="line">
            <a:avLst/>
          </a:prstGeom>
          <a:ln w="28575">
            <a:solidFill>
              <a:srgbClr val="426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/>
        </p:nvGraphicFramePr>
        <p:xfrm>
          <a:off x="1868549" y="3427014"/>
          <a:ext cx="1554620" cy="112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1578941" y="4616560"/>
            <a:ext cx="3915409" cy="79827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– Предложения по формированию тематики, ед.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КЗ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заявки на конкурс, ед.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    – соглашения о предоставлении субсидии, ед.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БФ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объем бюджетного финансирования, млн. руб.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4" name="Выгнутая вниз стрелка 33"/>
          <p:cNvSpPr/>
          <p:nvPr/>
        </p:nvSpPr>
        <p:spPr>
          <a:xfrm rot="4245057">
            <a:off x="631627" y="3408343"/>
            <a:ext cx="1198696" cy="723701"/>
          </a:xfrm>
          <a:prstGeom prst="curvedUpArrow">
            <a:avLst>
              <a:gd name="adj1" fmla="val 25000"/>
              <a:gd name="adj2" fmla="val 50000"/>
              <a:gd name="adj3" fmla="val 7317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775002" y="641887"/>
            <a:ext cx="5907821" cy="89271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Объем бюджетного финансирования – 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153 312 тыс. руб.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Объем </a:t>
            </a:r>
            <a:r>
              <a:rPr lang="ru-RU" sz="1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вузом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– 6 916 тыс. руб.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Объем </a:t>
            </a:r>
            <a:r>
              <a:rPr lang="ru-RU" sz="1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индустриальными партнерами –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33 790  тыс. руб.</a:t>
            </a:r>
            <a:endParaRPr lang="en-US" sz="1400" b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" name="Загнутый угол 38"/>
          <p:cNvSpPr/>
          <p:nvPr/>
        </p:nvSpPr>
        <p:spPr>
          <a:xfrm>
            <a:off x="5669269" y="2226354"/>
            <a:ext cx="2886324" cy="3760978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679803" y="2199741"/>
            <a:ext cx="2859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повышение эффективности участия в конкурсах за счет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проработки привлечения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к работам предприятий-партнеров, развития междисциплинарного характера разработок</a:t>
            </a:r>
          </a:p>
          <a:p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формирование </a:t>
            </a:r>
            <a:r>
              <a:rPr lang="ru-RU" sz="1200" dirty="0" err="1" smtClean="0">
                <a:solidFill>
                  <a:schemeClr val="bg1"/>
                </a:solidFill>
                <a:latin typeface="Cambria" pitchFamily="18" charset="0"/>
              </a:rPr>
              <a:t>задельных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 тематик</a:t>
            </a:r>
          </a:p>
          <a:p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участие в экспертных  группах</a:t>
            </a:r>
          </a:p>
          <a:p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создание системы эффективной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коммерциализации</a:t>
            </a:r>
          </a:p>
          <a:p>
            <a:pPr>
              <a:buFont typeface="Wingdings" pitchFamily="2" charset="2"/>
              <a:buChar char="ü"/>
            </a:pP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с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оответствие перспективным технологиям  и </a:t>
            </a:r>
            <a:r>
              <a:rPr lang="ru-RU" sz="1200" dirty="0" smtClean="0">
                <a:solidFill>
                  <a:schemeClr val="bg1"/>
                </a:solidFill>
                <a:latin typeface="Cambria" pitchFamily="18" charset="0"/>
              </a:rPr>
              <a:t>участие в работе технологических платформ</a:t>
            </a: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7565" y="2084652"/>
            <a:ext cx="23297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необходимо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057523" y="276447"/>
            <a:ext cx="782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Сотрудничество с индустриальными партнерами (заключение лицензионных соглашений)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2" name="Объект 3"/>
          <p:cNvSpPr txBox="1">
            <a:spLocks/>
          </p:cNvSpPr>
          <p:nvPr/>
        </p:nvSpPr>
        <p:spPr bwMode="auto">
          <a:xfrm>
            <a:off x="4564049" y="811032"/>
            <a:ext cx="4349363" cy="1844703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9952" y="787180"/>
            <a:ext cx="435401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В</a:t>
            </a:r>
            <a:r>
              <a:rPr lang="ru-RU" sz="1300" dirty="0" smtClean="0"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рамках подготовки заявок для участия в конкурсах ФЦП, 2014 год: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подано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36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совместных заявок с предприятиями-партнерами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совместно реализуются исследования в рамках выигранных проектов с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7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индустриальными партнерами,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- зарубежным</a:t>
            </a:r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общая сумма софинансирования –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96,31 млн. руб.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в 2014 году –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33,79 млн. руб.</a:t>
            </a:r>
            <a:endParaRPr lang="ru-RU" sz="13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30590" y="1280169"/>
          <a:ext cx="4055163" cy="5287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4635610" y="2655750"/>
            <a:ext cx="4182385" cy="174917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gray">
          <a:xfrm flipH="1">
            <a:off x="4378740" y="946205"/>
            <a:ext cx="2432" cy="5449661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52730" y="2835399"/>
          <a:ext cx="4500441" cy="380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157"/>
                <a:gridCol w="2018284"/>
              </a:tblGrid>
              <a:tr h="294765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itchFamily="18" charset="0"/>
                        </a:rPr>
                        <a:t>Проект в рамках ФЦП</a:t>
                      </a:r>
                      <a:endParaRPr lang="ru-RU" sz="11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Cambria" pitchFamily="18" charset="0"/>
                        </a:rPr>
                        <a:t>Индустриальный партнер</a:t>
                      </a:r>
                      <a:endParaRPr lang="ru-RU" sz="11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42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д.т.н.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В.В. Петрова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«Корпорация развития Дагестана»</a:t>
                      </a:r>
                    </a:p>
                  </a:txBody>
                  <a:tcPr/>
                </a:tc>
              </a:tr>
              <a:tr h="42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к.х.н., с.н.с., А.Г. Пономаренко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«Вертекс»</a:t>
                      </a:r>
                      <a:endParaRPr lang="ru-RU" sz="1050" b="0" dirty="0"/>
                    </a:p>
                  </a:txBody>
                  <a:tcPr/>
                </a:tc>
              </a:tr>
              <a:tr h="421845">
                <a:tc>
                  <a:txBody>
                    <a:bodyPr/>
                    <a:lstStyle/>
                    <a:p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</a:t>
                      </a:r>
                      <a:b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</a:b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д.т.н., профессора А.Е. </a:t>
                      </a: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Панича</a:t>
                      </a:r>
                      <a:endParaRPr lang="ru-RU" sz="1050" b="0" kern="1200" dirty="0" smtClean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«Форсайт»</a:t>
                      </a:r>
                      <a:endParaRPr lang="ru-RU" sz="1050" b="0" dirty="0"/>
                    </a:p>
                  </a:txBody>
                  <a:tcPr/>
                </a:tc>
              </a:tr>
              <a:tr h="42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</a:t>
                      </a:r>
                    </a:p>
                    <a:p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Ф.П. </a:t>
                      </a: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Капранова</a:t>
                      </a:r>
                      <a:endParaRPr lang="ru-RU" sz="1050" b="0" kern="1200" dirty="0" smtClean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ЗАО «Наука»</a:t>
                      </a:r>
                      <a:endParaRPr lang="ru-RU" sz="1050" b="0" dirty="0"/>
                    </a:p>
                  </a:txBody>
                  <a:tcPr/>
                </a:tc>
              </a:tr>
              <a:tr h="42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</a:t>
                      </a:r>
                    </a:p>
                    <a:p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д.ф-м.н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, профессора</a:t>
                      </a:r>
                      <a:r>
                        <a:rPr lang="ru-RU" sz="1050" b="0" kern="1200" baseline="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Л.А. Резниченко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«Мера»</a:t>
                      </a:r>
                      <a:endParaRPr lang="ru-RU" sz="1050" b="0" dirty="0"/>
                    </a:p>
                  </a:txBody>
                  <a:tcPr/>
                </a:tc>
              </a:tr>
              <a:tr h="42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 члена-корреспондента РАН,  д.т.н., профессора </a:t>
                      </a: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И.А.Каляева</a:t>
                      </a:r>
                      <a:endParaRPr lang="ru-RU" sz="1050" b="0" kern="1200" dirty="0" smtClean="0">
                        <a:solidFill>
                          <a:schemeClr val="tx2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ООО «НИЦ супер-ЭВМ и суперкомпьютеров»</a:t>
                      </a:r>
                      <a:endParaRPr lang="ru-RU" sz="1050" b="0" dirty="0"/>
                    </a:p>
                  </a:txBody>
                  <a:tcPr/>
                </a:tc>
              </a:tr>
              <a:tr h="42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д.т.н., профессора Б.Г. Коноплева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ЗАО «НТ-МДТ»</a:t>
                      </a:r>
                    </a:p>
                  </a:txBody>
                  <a:tcPr/>
                </a:tc>
              </a:tr>
              <a:tr h="332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Проект под руководством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err="1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д.ф-м.н</a:t>
                      </a:r>
                      <a:r>
                        <a:rPr lang="ru-RU" sz="1050" b="0" kern="1200" dirty="0" smtClean="0">
                          <a:solidFill>
                            <a:schemeClr val="tx2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., профессора  А.В. Солдатова</a:t>
                      </a:r>
                      <a:endParaRPr lang="ru-RU" sz="105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Университет Гамбурга</a:t>
                      </a:r>
                      <a:endParaRPr lang="ru-RU" sz="105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Участие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университета в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реализации проектов в рамках Постановления Правительства № 218, 220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2"/>
            <a:ext cx="815887" cy="6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22166" y="708519"/>
            <a:ext cx="3979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gray">
          <a:xfrm>
            <a:off x="3816617" y="954156"/>
            <a:ext cx="7958" cy="295788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sp>
        <p:nvSpPr>
          <p:cNvPr id="35" name="Текст 5"/>
          <p:cNvSpPr txBox="1">
            <a:spLocks/>
          </p:cNvSpPr>
          <p:nvPr/>
        </p:nvSpPr>
        <p:spPr bwMode="auto">
          <a:xfrm>
            <a:off x="3888188" y="962097"/>
            <a:ext cx="4985468" cy="357819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Постановление Правительства </a:t>
            </a: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№ 218 </a:t>
            </a:r>
            <a:endParaRPr kumimoji="1" lang="ru-RU" alt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69290" y="1542557"/>
            <a:ext cx="5176298" cy="1811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реализуется проект с ОАО «Азовский оптико-механический завод по созданию высокотехнологичного производства для изготовления комплексных реконфигурируемых систем высокоточного позиционирования объектов на основе спутниковых систем навигации, локальных сетей лазерных и СВЧ маяков и МЭМС технологии </a:t>
            </a: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 рук. А.А. Корецкий)</a:t>
            </a: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(2014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– 57 150 тыс.руб.)</a:t>
            </a:r>
            <a:endParaRPr lang="ru-RU" sz="1400" dirty="0" smtClean="0">
              <a:solidFill>
                <a:schemeClr val="tx2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Текст 5"/>
          <p:cNvSpPr txBox="1">
            <a:spLocks/>
          </p:cNvSpPr>
          <p:nvPr/>
        </p:nvSpPr>
        <p:spPr bwMode="auto">
          <a:xfrm>
            <a:off x="254445" y="954165"/>
            <a:ext cx="3371350" cy="445274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Постановление </a:t>
            </a:r>
            <a:endParaRPr kumimoji="1" lang="ru-RU" altLang="ru-RU" sz="1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Правительства № </a:t>
            </a: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220 </a:t>
            </a:r>
            <a:endParaRPr kumimoji="1" lang="ru-RU" altLang="ru-RU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4929" y="1403820"/>
            <a:ext cx="3275937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kumimoji="1" lang="ru-RU" altLang="ru-RU" sz="1400" dirty="0" smtClean="0">
                <a:solidFill>
                  <a:schemeClr val="tx2"/>
                </a:solidFill>
                <a:latin typeface="Cambria" pitchFamily="18" charset="0"/>
              </a:rPr>
              <a:t>выигран проект по развитию ведущей лаборатории мирового уровня </a:t>
            </a:r>
            <a:r>
              <a:rPr kumimoji="1" lang="ru-RU" altLang="ru-RU" sz="1400" dirty="0" smtClean="0">
                <a:solidFill>
                  <a:schemeClr val="tx2"/>
                </a:solidFill>
                <a:latin typeface="Cambria" pitchFamily="18" charset="0"/>
              </a:rPr>
              <a:t>(</a:t>
            </a:r>
            <a:r>
              <a:rPr kumimoji="1" lang="ru-RU" altLang="ru-RU" sz="1400" b="1" dirty="0" smtClean="0">
                <a:solidFill>
                  <a:schemeClr val="tx2"/>
                </a:solidFill>
                <a:latin typeface="Cambria" pitchFamily="18" charset="0"/>
              </a:rPr>
              <a:t>А.В. Солдатов</a:t>
            </a:r>
            <a:r>
              <a:rPr kumimoji="1" lang="ru-RU" altLang="ru-RU" sz="1400" dirty="0" smtClean="0">
                <a:solidFill>
                  <a:schemeClr val="tx2"/>
                </a:solidFill>
                <a:latin typeface="Cambria" pitchFamily="18" charset="0"/>
              </a:rPr>
              <a:t>) </a:t>
            </a:r>
          </a:p>
          <a:p>
            <a:pPr>
              <a:spcBef>
                <a:spcPct val="20000"/>
              </a:spcBef>
              <a:defRPr/>
            </a:pPr>
            <a:r>
              <a:rPr kumimoji="1" lang="ru-RU" altLang="ru-RU" sz="1400" dirty="0" smtClean="0">
                <a:solidFill>
                  <a:schemeClr val="tx2"/>
                </a:solidFill>
                <a:latin typeface="Cambria" pitchFamily="18" charset="0"/>
              </a:rPr>
              <a:t>(2014 г. – 26 220 тыс.руб.)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06732" y="2361536"/>
            <a:ext cx="3546283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ru-RU" altLang="ru-RU" sz="1400" b="1" i="1" dirty="0" smtClean="0">
                <a:solidFill>
                  <a:schemeClr val="tx2"/>
                </a:solidFill>
                <a:latin typeface="Cambria" pitchFamily="18" charset="0"/>
              </a:rPr>
              <a:t>привлечение </a:t>
            </a:r>
            <a:r>
              <a:rPr kumimoji="1" lang="ru-RU" altLang="ru-RU" sz="1400" b="1" i="1" dirty="0" smtClean="0">
                <a:solidFill>
                  <a:schemeClr val="tx2"/>
                </a:solidFill>
                <a:latin typeface="Cambria" pitchFamily="18" charset="0"/>
              </a:rPr>
              <a:t>в университет ученых мирового уровня (Карло </a:t>
            </a:r>
            <a:r>
              <a:rPr kumimoji="1" lang="ru-RU" altLang="ru-RU" sz="1400" b="1" i="1" dirty="0" err="1" smtClean="0">
                <a:solidFill>
                  <a:schemeClr val="tx2"/>
                </a:solidFill>
                <a:latin typeface="Cambria" pitchFamily="18" charset="0"/>
              </a:rPr>
              <a:t>Ламберти</a:t>
            </a:r>
            <a:r>
              <a:rPr kumimoji="1" lang="ru-RU" altLang="ru-RU" sz="1400" b="1" i="1" dirty="0" smtClean="0">
                <a:solidFill>
                  <a:schemeClr val="tx2"/>
                </a:solidFill>
                <a:latin typeface="Cambria" pitchFamily="18" charset="0"/>
              </a:rPr>
              <a:t>)</a:t>
            </a:r>
            <a:endParaRPr kumimoji="1" lang="ru-RU" altLang="ru-RU" sz="1400" b="1" i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1" lang="ru-RU" altLang="ru-RU" sz="1400" b="1" i="1" dirty="0" smtClean="0">
                <a:solidFill>
                  <a:schemeClr val="tx2"/>
                </a:solidFill>
                <a:latin typeface="Cambria" pitchFamily="18" charset="0"/>
              </a:rPr>
              <a:t>развитие международных </a:t>
            </a:r>
            <a:r>
              <a:rPr kumimoji="1" lang="ru-RU" altLang="ru-RU" sz="1400" b="1" i="1" dirty="0" err="1" smtClean="0">
                <a:solidFill>
                  <a:schemeClr val="tx2"/>
                </a:solidFill>
                <a:latin typeface="Cambria" pitchFamily="18" charset="0"/>
              </a:rPr>
              <a:t>коллабораций</a:t>
            </a:r>
            <a:endParaRPr lang="ru-RU" sz="1400" i="1" dirty="0" smtClean="0">
              <a:solidFill>
                <a:schemeClr val="tx2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gray">
          <a:xfrm>
            <a:off x="286241" y="3466795"/>
            <a:ext cx="3188473" cy="158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816626" y="3721211"/>
            <a:ext cx="5096785" cy="2838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latin typeface="Cambria" pitchFamily="18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совместно с ОАО «Научно-производственное предприятие космического приборостроения "КВАНТ"» реализуется проект по созданию высокотехнологичного производства по изготовлению мобильного многофункционального аппаратно-программного комплекса длительного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кардиомониторирования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эргометрии</a:t>
            </a:r>
            <a:endParaRPr lang="ru-RU" sz="1400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рук. А.А. Корецкий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2014 год – 20 000 тыс.руб.) </a:t>
            </a:r>
          </a:p>
          <a:p>
            <a:pPr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latin typeface="Cambria" pitchFamily="18" charset="0"/>
              </a:rPr>
              <a:t>Социальный эффект </a:t>
            </a:r>
            <a:r>
              <a:rPr lang="ru-RU" sz="1400" dirty="0" smtClean="0">
                <a:latin typeface="Cambria" pitchFamily="18" charset="0"/>
              </a:rPr>
              <a:t>- </a:t>
            </a:r>
            <a:r>
              <a:rPr lang="ru-RU" altLang="ru-RU" sz="1400" dirty="0" smtClean="0">
                <a:latin typeface="Cambria" pitchFamily="18" charset="0"/>
                <a:cs typeface="Times New Roman" pitchFamily="18" charset="0"/>
              </a:rPr>
              <a:t>появление новых знаний и методик лечения и реабилитации больных заболеваниями </a:t>
            </a:r>
            <a:r>
              <a:rPr lang="ru-RU" altLang="ru-RU" sz="1400" dirty="0" err="1" smtClean="0">
                <a:latin typeface="Cambria" pitchFamily="18" charset="0"/>
                <a:cs typeface="Times New Roman" pitchFamily="18" charset="0"/>
              </a:rPr>
              <a:t>сердечно-сосудистой</a:t>
            </a:r>
            <a:r>
              <a:rPr lang="ru-RU" altLang="ru-RU" sz="14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1400" dirty="0" smtClean="0">
                <a:latin typeface="Cambria" pitchFamily="18" charset="0"/>
                <a:cs typeface="Times New Roman" pitchFamily="18" charset="0"/>
              </a:rPr>
              <a:t>системы</a:t>
            </a:r>
            <a:endParaRPr lang="ru-RU" sz="1400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Cambria" pitchFamily="18" charset="0"/>
              </a:rPr>
              <a:t> </a:t>
            </a:r>
            <a:endParaRPr lang="ru-RU" sz="1100" dirty="0">
              <a:latin typeface="Cambria" pitchFamily="18" charset="0"/>
            </a:endParaRPr>
          </a:p>
        </p:txBody>
      </p:sp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5002350"/>
              </p:ext>
            </p:extLst>
          </p:nvPr>
        </p:nvGraphicFramePr>
        <p:xfrm>
          <a:off x="222636" y="4174436"/>
          <a:ext cx="3101009" cy="242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22637" y="3570136"/>
            <a:ext cx="3427011" cy="572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Планируемый объем продаж продукции с использованием РНТД по проекту, млн. руб. </a:t>
            </a:r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2289111" y="5320287"/>
            <a:ext cx="2458680" cy="214685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264445"/>
            <a:ext cx="585717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30" y="2495088"/>
            <a:ext cx="5247586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3"/>
          <p:cNvSpPr/>
          <p:nvPr/>
        </p:nvSpPr>
        <p:spPr>
          <a:xfrm>
            <a:off x="5656673" y="2186609"/>
            <a:ext cx="3331918" cy="13914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Cambria" pitchFamily="18" charset="0"/>
              </a:rPr>
              <a:t>Количественные и качественные показатели развития науки в виде количества опубликованных статей и количества цитирований  (в т.ч. и по БД </a:t>
            </a:r>
            <a:r>
              <a:rPr lang="en-GB" sz="1200" b="1" dirty="0">
                <a:latin typeface="Cambria" pitchFamily="18" charset="0"/>
              </a:rPr>
              <a:t>Scopus) </a:t>
            </a:r>
            <a:r>
              <a:rPr lang="ru-RU" sz="1200" b="1" dirty="0">
                <a:latin typeface="Cambria" pitchFamily="18" charset="0"/>
              </a:rPr>
              <a:t>введены  в государственные регулирующие документы</a:t>
            </a:r>
            <a:endParaRPr lang="en-US" sz="1200" b="1" dirty="0">
              <a:latin typeface="Cambr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1360640"/>
            <a:ext cx="3283890" cy="233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3220279"/>
            <a:ext cx="3020521" cy="267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ounded Rectangle 3"/>
          <p:cNvSpPr/>
          <p:nvPr/>
        </p:nvSpPr>
        <p:spPr>
          <a:xfrm>
            <a:off x="1380197" y="5383032"/>
            <a:ext cx="3331918" cy="10270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400" dirty="0" smtClean="0">
                <a:latin typeface="Cambria" pitchFamily="18" charset="0"/>
              </a:rPr>
              <a:t>c</a:t>
            </a:r>
            <a:r>
              <a:rPr lang="ru-RU" sz="1400" dirty="0" smtClean="0">
                <a:latin typeface="Cambria" pitchFamily="18" charset="0"/>
              </a:rPr>
              <a:t> 2015 года </a:t>
            </a: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ru-RU" sz="1400" dirty="0" smtClean="0">
                <a:latin typeface="Cambria" pitchFamily="18" charset="0"/>
              </a:rPr>
              <a:t>использует </a:t>
            </a:r>
            <a:r>
              <a:rPr lang="en-US" sz="1400" dirty="0" smtClean="0">
                <a:latin typeface="Cambria" pitchFamily="18" charset="0"/>
              </a:rPr>
              <a:t>Scopus</a:t>
            </a:r>
            <a:r>
              <a:rPr lang="ru-RU" sz="1400" dirty="0" smtClean="0">
                <a:latin typeface="Cambria" pitchFamily="18" charset="0"/>
              </a:rPr>
              <a:t> в качестве базиса для расчета рейтинга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5088836" y="4508388"/>
            <a:ext cx="3784820" cy="6838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bg1"/>
                </a:solidFill>
                <a:latin typeface="Cambria" pitchFamily="18" charset="0"/>
              </a:rPr>
              <a:t>Стоимость 1 закаченной статьи -  5,54 евро или 7,63$ </a:t>
            </a:r>
          </a:p>
          <a:p>
            <a:pPr algn="ctr"/>
            <a:r>
              <a:rPr lang="ru-RU" sz="1050" dirty="0" smtClean="0">
                <a:solidFill>
                  <a:schemeClr val="bg1"/>
                </a:solidFill>
                <a:latin typeface="Cambria" pitchFamily="18" charset="0"/>
              </a:rPr>
              <a:t>(стоимость отдельной статьи в </a:t>
            </a:r>
            <a:r>
              <a:rPr lang="ru-RU" sz="1050" dirty="0" err="1" smtClean="0">
                <a:solidFill>
                  <a:schemeClr val="bg1"/>
                </a:solidFill>
                <a:latin typeface="Cambria" pitchFamily="18" charset="0"/>
              </a:rPr>
              <a:t>Elsevier</a:t>
            </a:r>
            <a:r>
              <a:rPr lang="ru-RU" sz="1050" dirty="0" smtClean="0">
                <a:solidFill>
                  <a:schemeClr val="bg1"/>
                </a:solidFill>
                <a:latin typeface="Cambria" pitchFamily="18" charset="0"/>
              </a:rPr>
              <a:t> составляет 30 $) </a:t>
            </a: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Публикационная активность</a:t>
            </a:r>
            <a:endParaRPr lang="ru-RU" altLang="en-US" b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обеспечение библиотечно-информационными ресурсами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62393" y="1263416"/>
            <a:ext cx="4587902" cy="73236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Объем финансирования, направленный на обеспечение 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библиотечно-информационными и печатными  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ресурсами – 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51 млн.руб.</a:t>
            </a:r>
            <a:endParaRPr lang="en-US" sz="1600" b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96397" y="2207680"/>
          <a:ext cx="4614142" cy="4391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Line 3"/>
          <p:cNvSpPr>
            <a:spLocks noChangeShapeType="1"/>
          </p:cNvSpPr>
          <p:nvPr/>
        </p:nvSpPr>
        <p:spPr bwMode="gray">
          <a:xfrm flipH="1">
            <a:off x="4898023" y="989012"/>
            <a:ext cx="10723" cy="552310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033176" y="1097765"/>
            <a:ext cx="3912041" cy="73898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Обеспечен доступ к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36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базам данных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около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50 %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мировой научной периодики</a:t>
            </a:r>
            <a:endParaRPr lang="en-US" sz="1400" b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481" y="4098152"/>
            <a:ext cx="400198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Финансовая эффективность  от подписки на ресурсы </a:t>
            </a:r>
          </a:p>
          <a:p>
            <a:pPr algn="ctr"/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(на примере базы данных </a:t>
            </a:r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Scopus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и </a:t>
            </a:r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Science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</a:t>
            </a:r>
            <a:r>
              <a:rPr lang="ru-RU" sz="1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Direct</a:t>
            </a:r>
            <a:r>
              <a:rPr lang="ru-RU" sz="1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)</a:t>
            </a:r>
            <a:endParaRPr lang="ru-RU" sz="1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5096788" y="1343777"/>
            <a:ext cx="596346" cy="286247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ъект 3"/>
          <p:cNvSpPr txBox="1">
            <a:spLocks/>
          </p:cNvSpPr>
          <p:nvPr/>
        </p:nvSpPr>
        <p:spPr bwMode="auto">
          <a:xfrm>
            <a:off x="5025225" y="5438694"/>
            <a:ext cx="3843426" cy="1144987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4541" y="5502259"/>
            <a:ext cx="361091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2"/>
                </a:solidFill>
                <a:latin typeface="Cambria" pitchFamily="18" charset="0"/>
              </a:rPr>
              <a:t>ЮФУ по используемости в России базы данных Эльзевир </a:t>
            </a:r>
          </a:p>
          <a:p>
            <a:r>
              <a:rPr lang="ru-RU" sz="1050" dirty="0" smtClean="0">
                <a:solidFill>
                  <a:schemeClr val="tx2"/>
                </a:solidFill>
                <a:latin typeface="Cambria" pitchFamily="18" charset="0"/>
              </a:rPr>
              <a:t>на платформе </a:t>
            </a:r>
            <a:r>
              <a:rPr lang="ru-RU" sz="1050" dirty="0" err="1" smtClean="0">
                <a:solidFill>
                  <a:schemeClr val="tx2"/>
                </a:solidFill>
                <a:latin typeface="Cambria" pitchFamily="18" charset="0"/>
              </a:rPr>
              <a:t>ScienceDirect</a:t>
            </a:r>
            <a:r>
              <a:rPr lang="ru-RU" sz="1050" dirty="0" smtClean="0">
                <a:solidFill>
                  <a:schemeClr val="tx2"/>
                </a:solidFill>
                <a:latin typeface="Cambria" pitchFamily="18" charset="0"/>
              </a:rPr>
              <a:t> занимает </a:t>
            </a:r>
            <a:r>
              <a:rPr lang="ru-RU" sz="1050" b="1" dirty="0" smtClean="0">
                <a:solidFill>
                  <a:srgbClr val="FF0000"/>
                </a:solidFill>
                <a:latin typeface="Cambria" pitchFamily="18" charset="0"/>
              </a:rPr>
              <a:t>9 место </a:t>
            </a:r>
            <a:r>
              <a:rPr lang="ru-RU" sz="1050" dirty="0" smtClean="0">
                <a:solidFill>
                  <a:schemeClr val="tx2"/>
                </a:solidFill>
                <a:latin typeface="Cambria" pitchFamily="18" charset="0"/>
              </a:rPr>
              <a:t>среди 51 подписчика;</a:t>
            </a:r>
          </a:p>
          <a:p>
            <a:r>
              <a:rPr lang="ru-RU" sz="1050" dirty="0" smtClean="0">
                <a:solidFill>
                  <a:schemeClr val="tx2"/>
                </a:solidFill>
                <a:latin typeface="Cambria" pitchFamily="18" charset="0"/>
              </a:rPr>
              <a:t>в </a:t>
            </a:r>
            <a:r>
              <a:rPr lang="ru-RU" sz="1050" dirty="0" err="1" smtClean="0">
                <a:solidFill>
                  <a:schemeClr val="tx2"/>
                </a:solidFill>
                <a:latin typeface="Cambria" pitchFamily="18" charset="0"/>
              </a:rPr>
              <a:t>Scopus</a:t>
            </a:r>
            <a:r>
              <a:rPr lang="ru-RU" sz="1050" dirty="0" smtClean="0">
                <a:solidFill>
                  <a:schemeClr val="tx2"/>
                </a:solidFill>
                <a:latin typeface="Cambria" pitchFamily="18" charset="0"/>
              </a:rPr>
              <a:t> - </a:t>
            </a:r>
            <a:r>
              <a:rPr lang="ru-RU" sz="1050" b="1" dirty="0" smtClean="0">
                <a:solidFill>
                  <a:srgbClr val="FF0000"/>
                </a:solidFill>
                <a:latin typeface="Cambria" pitchFamily="18" charset="0"/>
              </a:rPr>
              <a:t>8 место </a:t>
            </a:r>
            <a:r>
              <a:rPr lang="ru-RU" sz="1050" dirty="0" smtClean="0">
                <a:solidFill>
                  <a:schemeClr val="tx2"/>
                </a:solidFill>
                <a:latin typeface="Cambria" pitchFamily="18" charset="0"/>
              </a:rPr>
              <a:t>среди 67 подписчиков</a:t>
            </a:r>
          </a:p>
        </p:txBody>
      </p:sp>
      <p:sp>
        <p:nvSpPr>
          <p:cNvPr id="24" name="Фигура, имеющая форму буквы L 23"/>
          <p:cNvSpPr/>
          <p:nvPr/>
        </p:nvSpPr>
        <p:spPr>
          <a:xfrm rot="19265750">
            <a:off x="5010357" y="5206350"/>
            <a:ext cx="531556" cy="35780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5224" y="1892411"/>
            <a:ext cx="3880237" cy="223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791" y="1049564"/>
            <a:ext cx="5051069" cy="395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Показатели уровня использования ресурсов  и публикационной активности в соответствии с предметными областями, 2014 год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3"/>
          <p:cNvPicPr>
            <a:picLocks noChangeAspect="1" noChangeArrowheads="1"/>
          </p:cNvPicPr>
          <p:nvPr/>
        </p:nvPicPr>
        <p:blipFill>
          <a:blip r:embed="rId4"/>
          <a:srcRect l="26515" t="19049" r="5757" b="10170"/>
          <a:stretch>
            <a:fillRect/>
          </a:stretch>
        </p:blipFill>
        <p:spPr bwMode="auto">
          <a:xfrm>
            <a:off x="4508390" y="3477715"/>
            <a:ext cx="4402867" cy="305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6909701" y="970059"/>
            <a:ext cx="1009798" cy="1009815"/>
          </a:xfrm>
          <a:prstGeom prst="straightConnector1">
            <a:avLst/>
          </a:prstGeom>
          <a:ln w="66675" cap="rnd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06602" y="1995775"/>
            <a:ext cx="15425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  <a:latin typeface="Cambria" pitchFamily="18" charset="0"/>
              </a:rPr>
              <a:t>Материаловедение,</a:t>
            </a:r>
          </a:p>
          <a:p>
            <a:r>
              <a:rPr lang="ru-RU" sz="1100" b="1" dirty="0" smtClean="0">
                <a:solidFill>
                  <a:schemeClr val="tx2"/>
                </a:solidFill>
                <a:latin typeface="Cambria" pitchFamily="18" charset="0"/>
              </a:rPr>
              <a:t>химия, физика</a:t>
            </a:r>
          </a:p>
          <a:p>
            <a:r>
              <a:rPr lang="ru-RU" sz="1100" b="1" dirty="0" smtClean="0">
                <a:solidFill>
                  <a:schemeClr val="tx2"/>
                </a:solidFill>
                <a:latin typeface="Cambria" pitchFamily="18" charset="0"/>
              </a:rPr>
              <a:t>инженерные и компьютерные науки</a:t>
            </a:r>
            <a:endParaRPr lang="ru-RU" sz="11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92487" y="2980405"/>
            <a:ext cx="4468633" cy="446605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sz="1600" b="1" dirty="0" smtClean="0">
                <a:solidFill>
                  <a:schemeClr val="bg1"/>
                </a:solidFill>
                <a:latin typeface="Georgia" pitchFamily="18" charset="0"/>
              </a:rPr>
              <a:t>Публикационная активность</a:t>
            </a:r>
            <a:endParaRPr kumimoji="1" lang="en-US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4205" y="1160890"/>
            <a:ext cx="4468633" cy="319376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sz="1600" b="1" dirty="0" smtClean="0">
                <a:solidFill>
                  <a:schemeClr val="bg1"/>
                </a:solidFill>
                <a:latin typeface="Georgia" pitchFamily="18" charset="0"/>
              </a:rPr>
              <a:t>Использование электронных ресурсов</a:t>
            </a:r>
            <a:endParaRPr kumimoji="1" lang="en-US" sz="16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Количественные показатели </a:t>
            </a:r>
            <a:endParaRPr lang="ru-RU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публикационной активности,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2014 год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2704" y="795119"/>
            <a:ext cx="3355441" cy="446605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Scopus</a:t>
            </a:r>
            <a:endParaRPr kumimoji="1"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782" y="1280160"/>
            <a:ext cx="522400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523/617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опубликованных статей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(2013 год – 480)</a:t>
            </a:r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из них </a:t>
            </a:r>
            <a:r>
              <a:rPr lang="ru-RU" sz="1300" dirty="0" smtClean="0">
                <a:solidFill>
                  <a:srgbClr val="FF0000"/>
                </a:solidFill>
                <a:latin typeface="Cambria" pitchFamily="18" charset="0"/>
              </a:rPr>
              <a:t>59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статей имеют цитирование,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FF0000"/>
                </a:solidFill>
                <a:latin typeface="Cambria" pitchFamily="18" charset="0"/>
              </a:rPr>
              <a:t>37%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статей, имеющих цитирование, написаны совместно с учеными из других стран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цитируемость – </a:t>
            </a:r>
            <a:r>
              <a:rPr lang="ru-RU" sz="1300" dirty="0" smtClean="0">
                <a:solidFill>
                  <a:srgbClr val="FF0000"/>
                </a:solidFill>
                <a:latin typeface="Cambria" pitchFamily="18" charset="0"/>
              </a:rPr>
              <a:t>93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среднее цитирование на одну статью – </a:t>
            </a:r>
            <a:r>
              <a:rPr lang="ru-RU" sz="1300" dirty="0" smtClean="0">
                <a:solidFill>
                  <a:srgbClr val="FF0000"/>
                </a:solidFill>
                <a:latin typeface="Cambria" pitchFamily="18" charset="0"/>
              </a:rPr>
              <a:t>0,18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1300" dirty="0" smtClean="0">
                <a:solidFill>
                  <a:schemeClr val="tx2"/>
                </a:solidFill>
                <a:latin typeface="Cambria" pitchFamily="18" charset="0"/>
              </a:rPr>
              <a:t>h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-индекс – </a:t>
            </a:r>
            <a:r>
              <a:rPr lang="ru-RU" sz="1300" dirty="0" smtClean="0">
                <a:solidFill>
                  <a:srgbClr val="FF0000"/>
                </a:solidFill>
                <a:latin typeface="Cambria" pitchFamily="18" charset="0"/>
              </a:rPr>
              <a:t>4</a:t>
            </a:r>
          </a:p>
          <a:p>
            <a:pPr>
              <a:buFont typeface="Wingdings" pitchFamily="2" charset="2"/>
              <a:buChar char="ü"/>
            </a:pPr>
            <a:r>
              <a:rPr lang="ru-RU" sz="1300" dirty="0" smtClean="0">
                <a:solidFill>
                  <a:srgbClr val="FF0000"/>
                </a:solidFill>
                <a:latin typeface="Cambria" pitchFamily="18" charset="0"/>
              </a:rPr>
              <a:t>10%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опубликованы в соавторстве </a:t>
            </a:r>
          </a:p>
          <a:p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 вузами Научно-исследовательского</a:t>
            </a:r>
          </a:p>
          <a:p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консорциума Юга России</a:t>
            </a:r>
          </a:p>
          <a:p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12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733" y="3999506"/>
            <a:ext cx="4579951" cy="260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08195" y="3307744"/>
            <a:ext cx="4300194" cy="5817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Средний индекс цитируемости за последние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5 лет (наиболее высокие показатели)</a:t>
            </a:r>
            <a:endParaRPr lang="ru-RU" sz="11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6325" y="1765188"/>
            <a:ext cx="2974249" cy="147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8698" y="3498574"/>
            <a:ext cx="4142422" cy="305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трелка вправо 29"/>
          <p:cNvSpPr/>
          <p:nvPr/>
        </p:nvSpPr>
        <p:spPr>
          <a:xfrm>
            <a:off x="4707172" y="3188473"/>
            <a:ext cx="3815903" cy="657895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«Значимость» – </a:t>
            </a:r>
            <a:r>
              <a:rPr lang="ru-RU" sz="14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нормированность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 цитирования</a:t>
            </a: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558883" y="1273531"/>
            <a:ext cx="4300194" cy="4704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algn="ctr"/>
            <a:r>
              <a:rPr lang="ru-RU" altLang="ru-RU" sz="1100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Публикации в соавторстве с вузами </a:t>
            </a:r>
            <a:r>
              <a:rPr lang="ru-RU" sz="1100" dirty="0" smtClean="0">
                <a:solidFill>
                  <a:schemeClr val="tx2"/>
                </a:solidFill>
                <a:latin typeface="Cambria" pitchFamily="18" charset="0"/>
              </a:rPr>
              <a:t>Научно-исследовательского  </a:t>
            </a:r>
            <a:r>
              <a:rPr lang="ru-RU" sz="1100" dirty="0" smtClean="0">
                <a:solidFill>
                  <a:schemeClr val="tx2"/>
                </a:solidFill>
                <a:latin typeface="Cambria" pitchFamily="18" charset="0"/>
              </a:rPr>
              <a:t>консорциума Юга России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 </a:t>
            </a:r>
            <a:endParaRPr lang="ru-RU" sz="11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Количественные показатели </a:t>
            </a: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публикационной активности, 2014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год</a:t>
            </a:r>
            <a:endParaRPr lang="ru-RU" b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gray">
          <a:xfrm flipH="1">
            <a:off x="4309606" y="925402"/>
            <a:ext cx="2793" cy="241414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558" y="3529043"/>
            <a:ext cx="3403158" cy="446605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Web of Science</a:t>
            </a:r>
            <a:endParaRPr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2705" y="795119"/>
            <a:ext cx="2878372" cy="446605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РИНЦ</a:t>
            </a:r>
            <a:endParaRPr kumimoji="1"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928" y="1280161"/>
            <a:ext cx="39597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3 344/5020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опубликованных статей </a:t>
            </a: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(2013 год – 4000)</a:t>
            </a: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из них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162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статей имеют цитирование,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цитируемость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242</a:t>
            </a:r>
            <a:endParaRPr lang="ru-RU" sz="1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среднее цитирование на одну статью –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0,07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2"/>
                </a:solidFill>
                <a:latin typeface="Cambria" pitchFamily="18" charset="0"/>
              </a:rPr>
              <a:t>h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-индекс –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4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10%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опубликованы в соавторстве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 вузами Научно-исследовательского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 консорциума Юга России</a:t>
            </a:r>
          </a:p>
          <a:p>
            <a:endParaRPr lang="ru-RU" sz="12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832" y="4032636"/>
            <a:ext cx="38802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371/402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опубликованная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статья 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(2013 год- 373)</a:t>
            </a: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из них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51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 статья имеет цитирование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45%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статей, имеющих цитирование, написаны совместно с учеными из других стран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Цитируемость –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79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среднее цитирование на 1 статью –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0,21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mbria" pitchFamily="18" charset="0"/>
              </a:rPr>
              <a:t>h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-индекс – </a:t>
            </a:r>
            <a:r>
              <a:rPr lang="ru-RU" sz="1400" dirty="0" smtClean="0">
                <a:solidFill>
                  <a:srgbClr val="FF0000"/>
                </a:solidFill>
                <a:latin typeface="Cambria" pitchFamily="18" charset="0"/>
              </a:rPr>
              <a:t>4</a:t>
            </a:r>
          </a:p>
          <a:p>
            <a:endParaRPr lang="ru-RU" sz="1400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40196" y="1416657"/>
            <a:ext cx="4310932" cy="817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Средний индекс цитируемости за последние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5 лет </a:t>
            </a:r>
            <a:r>
              <a:rPr lang="en-US" altLang="ru-RU" sz="14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Web of Science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(</a:t>
            </a:r>
            <a:r>
              <a:rPr lang="ru-RU" altLang="ru-RU" sz="14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наиболее высокие показатели)</a:t>
            </a:r>
            <a:endParaRPr lang="ru-RU" sz="1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731" y="2353586"/>
            <a:ext cx="4516338" cy="426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низ 20"/>
          <p:cNvSpPr/>
          <p:nvPr/>
        </p:nvSpPr>
        <p:spPr>
          <a:xfrm rot="16200000">
            <a:off x="2345191" y="4682872"/>
            <a:ext cx="3490623" cy="326892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2145" y="456646"/>
            <a:ext cx="75597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Публикационная активность, 2014 год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47" y="3101008"/>
            <a:ext cx="4205868" cy="347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639339" y="5049079"/>
            <a:ext cx="548640" cy="795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74930" y="1184748"/>
            <a:ext cx="4882101" cy="747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33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публикации ЮФУ были опубликованы в </a:t>
            </a: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24 </a:t>
            </a:r>
            <a:r>
              <a:rPr lang="ru-RU" sz="1400" dirty="0" smtClean="0">
                <a:latin typeface="Cambria" pitchFamily="18" charset="0"/>
              </a:rPr>
              <a:t>журналах, входящих в топ 10% лучших журналов мира в своих предметных категориях</a:t>
            </a:r>
            <a:endParaRPr lang="ru-RU" sz="1400" dirty="0">
              <a:latin typeface="Cambr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34067" y="2014558"/>
          <a:ext cx="4035792" cy="4600926"/>
        </p:xfrm>
        <a:graphic>
          <a:graphicData uri="http://schemas.openxmlformats.org/drawingml/2006/table">
            <a:tbl>
              <a:tblPr/>
              <a:tblGrid>
                <a:gridCol w="2763867"/>
                <a:gridCol w="1271925"/>
              </a:tblGrid>
              <a:tr h="368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Journal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Impact-Factor</a:t>
                      </a:r>
                      <a:endParaRPr lang="ru-RU" sz="1400" b="1" kern="1200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Nano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Letters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12,94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Coordination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Chemistry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Reviews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12,098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Journal of the American Chemical Society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11,444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Earth-Science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Reviews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7,135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Journal of Physical Chemistry Letters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6,687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Organic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Letters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6,324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Astrophysical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Journal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6,28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Journal of High Energy Physics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International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Journal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Plasticity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5,971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Astrophysical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Journal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Letters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5,602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Environmental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Science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and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Technology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5,481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European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Physical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Journal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5,436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Monthly Notices of the Royal Astronomical Society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5,226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Scientific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Reports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5,078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Acta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Materialia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European Journal of Medicinal Chemistry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3,432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European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Polymer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Journal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3,242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Fractional Calculus and Applied Analysis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2,974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Journal of Alloys and Compounds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2,726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International Journal of Engineering Science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2,291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International Journal of Solids And Structures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2,035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Sensors and Actuators, A: Physical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1,943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4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Advances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Engineering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Software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1,422</a:t>
                      </a: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9" marR="509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V="1">
            <a:off x="5072932" y="755374"/>
            <a:ext cx="2115047" cy="1630037"/>
          </a:xfrm>
          <a:prstGeom prst="straightConnector1">
            <a:avLst/>
          </a:prstGeom>
          <a:ln w="34925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4263487" y="3085106"/>
            <a:ext cx="4649925" cy="414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2009-2013 годы</a:t>
            </a:r>
            <a:endParaRPr lang="ru-RU" sz="1600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2673" y="1796996"/>
            <a:ext cx="3266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В 2014 году опубликовано 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34% </a:t>
            </a:r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работ от общей численности статей в ТОП-10 лучших журналов мира за 6 лет</a:t>
            </a:r>
            <a:endParaRPr lang="ru-RU" sz="16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3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6" name="Облако 5"/>
          <p:cNvSpPr/>
          <p:nvPr/>
        </p:nvSpPr>
        <p:spPr>
          <a:xfrm>
            <a:off x="3557980" y="3437735"/>
            <a:ext cx="2081615" cy="12853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5 </a:t>
            </a:r>
            <a:r>
              <a:rPr lang="ru-RU" sz="1400" dirty="0" smtClean="0">
                <a:latin typeface="Cambria" pitchFamily="18" charset="0"/>
              </a:rPr>
              <a:t>укрупненных направлений научного поиска</a:t>
            </a:r>
            <a:endParaRPr lang="ru-RU" sz="1400" dirty="0">
              <a:latin typeface="Cambria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690263" y="3515657"/>
            <a:ext cx="1666564" cy="10722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90</a:t>
            </a:r>
            <a:r>
              <a:rPr lang="ru-RU" sz="1600" dirty="0" smtClean="0">
                <a:latin typeface="Cambria" pitchFamily="18" charset="0"/>
              </a:rPr>
              <a:t> научных направлений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844210" y="3520160"/>
            <a:ext cx="1575728" cy="10836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35 </a:t>
            </a:r>
            <a:r>
              <a:rPr lang="ru-RU" sz="1600" dirty="0" smtClean="0">
                <a:latin typeface="Cambria" pitchFamily="18" charset="0"/>
              </a:rPr>
              <a:t>областей знаний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246491" y="1105233"/>
            <a:ext cx="8627165" cy="1766513"/>
          </a:xfrm>
          <a:prstGeom prst="flowChartAlternate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302150" y="5409539"/>
            <a:ext cx="8619213" cy="113438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Cambria" pitchFamily="18" charset="0"/>
            </a:endParaRPr>
          </a:p>
        </p:txBody>
      </p:sp>
      <p:sp>
        <p:nvSpPr>
          <p:cNvPr id="19" name="Двойные фигурные скобки 18"/>
          <p:cNvSpPr/>
          <p:nvPr/>
        </p:nvSpPr>
        <p:spPr>
          <a:xfrm rot="5400000">
            <a:off x="3613867" y="1300039"/>
            <a:ext cx="1804948" cy="5645426"/>
          </a:xfrm>
          <a:prstGeom prst="bracePair">
            <a:avLst/>
          </a:prstGeom>
          <a:ln w="57150" cap="rnd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1049572" y="4929810"/>
            <a:ext cx="890546" cy="429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2537791" y="4923183"/>
            <a:ext cx="890546" cy="429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>
            <a:off x="6880528" y="4940411"/>
            <a:ext cx="890546" cy="429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>
            <a:off x="5315457" y="4917883"/>
            <a:ext cx="890546" cy="429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677725" y="5565915"/>
            <a:ext cx="1399430" cy="86669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Экспертные советы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 по науке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132821" y="5542061"/>
            <a:ext cx="1296056" cy="85874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Ученый совет ЮФУ</a:t>
            </a:r>
            <a:endParaRPr lang="ru-RU" sz="1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484540" y="5573869"/>
            <a:ext cx="2759103" cy="81898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Комитеты при Ученом совете ЮФУ по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соответствующим направлениям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науки и образования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5900" y="1616963"/>
            <a:ext cx="1029448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6 </a:t>
            </a:r>
          </a:p>
          <a:p>
            <a:pPr lvl="0" algn="ctr"/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факультетов</a:t>
            </a:r>
            <a:endParaRPr lang="ru-RU" sz="105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28" name="Рисунок 27" descr="0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516" y="1276033"/>
            <a:ext cx="491790" cy="381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139957" y="1896146"/>
            <a:ext cx="936475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11 </a:t>
            </a:r>
          </a:p>
          <a:p>
            <a:pPr lvl="0" algn="ctr"/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институтов</a:t>
            </a:r>
            <a:endParaRPr lang="ru-RU" sz="105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0" name="Рисунок 29" descr="0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2973" y="1499556"/>
            <a:ext cx="381000" cy="38100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39570" y="2490012"/>
            <a:ext cx="495650" cy="500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ВШБ</a:t>
            </a:r>
          </a:p>
          <a:p>
            <a:pPr algn="ctr"/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34488" y="2364578"/>
            <a:ext cx="1008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2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технопарка 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122469" y="1561196"/>
            <a:ext cx="580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42 </a:t>
            </a:r>
          </a:p>
          <a:p>
            <a:pPr algn="ctr"/>
            <a:r>
              <a:rPr lang="ru-RU" sz="1100" b="1" dirty="0" err="1" smtClean="0">
                <a:solidFill>
                  <a:schemeClr val="bg1"/>
                </a:solidFill>
                <a:latin typeface="Cambria" pitchFamily="18" charset="0"/>
              </a:rPr>
              <a:t>МИПа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064948" y="2370982"/>
            <a:ext cx="13199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Cambria" pitchFamily="18" charset="0"/>
              </a:rPr>
              <a:t>2 </a:t>
            </a:r>
            <a:endParaRPr lang="ru-RU" sz="11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ИЦ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67797" y="1558082"/>
            <a:ext cx="18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6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КБ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58005" y="2380596"/>
            <a:ext cx="825867" cy="423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5 </a:t>
            </a:r>
          </a:p>
          <a:p>
            <a:pPr lvl="0" algn="ctr"/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академий</a:t>
            </a:r>
            <a:endParaRPr lang="ru-RU" sz="105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32389" y="2374435"/>
            <a:ext cx="10651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 8 </a:t>
            </a:r>
          </a:p>
          <a:p>
            <a:pPr lvl="0"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НИИ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67054" y="2099139"/>
            <a:ext cx="1091055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221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лаборатория</a:t>
            </a:r>
            <a:endParaRPr lang="ru-RU" sz="105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1" name="Рисунок 40" descr="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1012" y="1121164"/>
            <a:ext cx="381000" cy="429371"/>
          </a:xfrm>
          <a:prstGeom prst="rect">
            <a:avLst/>
          </a:prstGeom>
        </p:spPr>
      </p:pic>
      <p:pic>
        <p:nvPicPr>
          <p:cNvPr id="42" name="Рисунок 41" descr="0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2311" y="2015831"/>
            <a:ext cx="381000" cy="381000"/>
          </a:xfrm>
          <a:prstGeom prst="rect">
            <a:avLst/>
          </a:prstGeom>
        </p:spPr>
      </p:pic>
      <p:pic>
        <p:nvPicPr>
          <p:cNvPr id="43" name="Рисунок 42" descr="00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73046" y="1972850"/>
            <a:ext cx="381000" cy="381000"/>
          </a:xfrm>
          <a:prstGeom prst="rect">
            <a:avLst/>
          </a:prstGeom>
        </p:spPr>
      </p:pic>
      <p:pic>
        <p:nvPicPr>
          <p:cNvPr id="44" name="Рисунок 43" descr="0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1387" y="1743579"/>
            <a:ext cx="381000" cy="387365"/>
          </a:xfrm>
          <a:prstGeom prst="rect">
            <a:avLst/>
          </a:prstGeom>
        </p:spPr>
      </p:pic>
      <p:pic>
        <p:nvPicPr>
          <p:cNvPr id="46" name="Рисунок 45" descr="00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99000" y="1931639"/>
            <a:ext cx="335834" cy="358336"/>
          </a:xfrm>
          <a:prstGeom prst="rect">
            <a:avLst/>
          </a:prstGeom>
        </p:spPr>
      </p:pic>
      <p:pic>
        <p:nvPicPr>
          <p:cNvPr id="47" name="Рисунок 46" descr="04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53401" y="1930034"/>
            <a:ext cx="432048" cy="432048"/>
          </a:xfrm>
          <a:prstGeom prst="rect">
            <a:avLst/>
          </a:prstGeom>
        </p:spPr>
      </p:pic>
      <p:pic>
        <p:nvPicPr>
          <p:cNvPr id="48" name="Рисунок 47" descr="00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03809" y="1921736"/>
            <a:ext cx="432048" cy="432048"/>
          </a:xfrm>
          <a:prstGeom prst="rect">
            <a:avLst/>
          </a:prstGeom>
        </p:spPr>
      </p:pic>
      <p:pic>
        <p:nvPicPr>
          <p:cNvPr id="49" name="Рисунок 48" descr="014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134184" y="1168898"/>
            <a:ext cx="478394" cy="381000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7684901" y="2293866"/>
            <a:ext cx="9877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3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бизнес-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инкубатора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2" name="Рисунок 51" descr="00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4748" y="2121570"/>
            <a:ext cx="381000" cy="381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220892" y="2285733"/>
            <a:ext cx="47801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632AD"/>
                </a:solidFill>
                <a:latin typeface="Arial Narrow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9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ИТЦ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55" name="Рисунок 54" descr="047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274289" y="1996798"/>
            <a:ext cx="381000" cy="381000"/>
          </a:xfrm>
          <a:prstGeom prst="rect">
            <a:avLst/>
          </a:prstGeom>
        </p:spPr>
      </p:pic>
      <p:pic>
        <p:nvPicPr>
          <p:cNvPr id="56" name="Рисунок 55" descr="00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949438" y="1129087"/>
            <a:ext cx="323550" cy="40438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834948" y="1513215"/>
            <a:ext cx="4796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14 </a:t>
            </a: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ЦКП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9" name="Стрелка вверх 58"/>
          <p:cNvSpPr/>
          <p:nvPr/>
        </p:nvSpPr>
        <p:spPr>
          <a:xfrm rot="10800000">
            <a:off x="1869881" y="2959212"/>
            <a:ext cx="890546" cy="356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 rot="16200000">
            <a:off x="7278094" y="3779521"/>
            <a:ext cx="890546" cy="429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 rot="5400000">
            <a:off x="950177" y="3836506"/>
            <a:ext cx="890546" cy="4293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 rot="10800000">
            <a:off x="5679881" y="2984391"/>
            <a:ext cx="890546" cy="3564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94198" y="3267986"/>
            <a:ext cx="675861" cy="1709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Ведущие ученые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143461" y="3142091"/>
            <a:ext cx="675861" cy="17095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latin typeface="Cambria" pitchFamily="18" charset="0"/>
              </a:rPr>
              <a:t>Молодые ученые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72" name="Рисунок 71" descr="00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35301" y="1102757"/>
            <a:ext cx="539148" cy="432048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3656139" y="1537065"/>
            <a:ext cx="639600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109</a:t>
            </a:r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</a:p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НОЦ</a:t>
            </a:r>
            <a:endParaRPr lang="ru-RU" sz="105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4" name="Рисунок 73" descr="02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21518" y="1043497"/>
            <a:ext cx="421419" cy="381000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5049021" y="1269362"/>
            <a:ext cx="163796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0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МИЦ</a:t>
            </a:r>
          </a:p>
          <a:p>
            <a:pPr lvl="0"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«Интеллектуальные </a:t>
            </a:r>
          </a:p>
          <a:p>
            <a:pPr lvl="0" algn="ctr">
              <a:lnSpc>
                <a:spcPct val="80000"/>
              </a:lnSpc>
            </a:pPr>
            <a:r>
              <a:rPr lang="ru-RU" sz="1050" b="1" dirty="0" smtClean="0">
                <a:solidFill>
                  <a:schemeClr val="bg1"/>
                </a:solidFill>
                <a:latin typeface="Cambria" pitchFamily="18" charset="0"/>
              </a:rPr>
              <a:t>материалы </a:t>
            </a:r>
            <a:endParaRPr lang="ru-RU" sz="105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6" name="Блок-схема: альтернативный процесс 75"/>
          <p:cNvSpPr/>
          <p:nvPr/>
        </p:nvSpPr>
        <p:spPr>
          <a:xfrm>
            <a:off x="351184" y="5565914"/>
            <a:ext cx="1254979" cy="86006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Научные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Cambria" pitchFamily="18" charset="0"/>
              </a:rPr>
              <a:t>школы</a:t>
            </a:r>
          </a:p>
        </p:txBody>
      </p:sp>
      <p:sp>
        <p:nvSpPr>
          <p:cNvPr id="77" name="Блок-схема: альтернативный процесс 76"/>
          <p:cNvSpPr/>
          <p:nvPr/>
        </p:nvSpPr>
        <p:spPr>
          <a:xfrm>
            <a:off x="7307249" y="5550010"/>
            <a:ext cx="1582309" cy="78983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</a:rPr>
              <a:t>Диссертационные советы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4422" y="1119775"/>
            <a:ext cx="501238" cy="422778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1925547" y="1302496"/>
            <a:ext cx="16379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0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Центр </a:t>
            </a:r>
            <a:r>
              <a:rPr lang="ru-RU" sz="1100" b="1" dirty="0" err="1" smtClean="0">
                <a:solidFill>
                  <a:schemeClr val="bg1"/>
                </a:solidFill>
                <a:latin typeface="Cambria" pitchFamily="18" charset="0"/>
              </a:rPr>
              <a:t>трансфера</a:t>
            </a:r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 технологий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4" name="Рисунок 63" descr="024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02871" y="1999661"/>
            <a:ext cx="435821" cy="417534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3476048" y="2320255"/>
            <a:ext cx="163796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000" b="1" dirty="0" smtClean="0">
              <a:solidFill>
                <a:prstClr val="black"/>
              </a:solidFill>
              <a:latin typeface="Cambria" pitchFamily="18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2 </a:t>
            </a:r>
          </a:p>
          <a:p>
            <a:pPr lvl="0" algn="ctr">
              <a:lnSpc>
                <a:spcPct val="80000"/>
              </a:lnSpc>
            </a:pPr>
            <a:r>
              <a:rPr lang="ru-RU" sz="1100" b="1" dirty="0" smtClean="0">
                <a:solidFill>
                  <a:schemeClr val="bg1"/>
                </a:solidFill>
                <a:latin typeface="Cambria" pitchFamily="18" charset="0"/>
              </a:rPr>
              <a:t>ОПБ</a:t>
            </a:r>
            <a:endParaRPr lang="ru-RU" sz="11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Публикационная активность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ТОП-10 самых публикуемых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ученых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в 2014 году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1195" y="1288084"/>
            <a:ext cx="2878372" cy="446605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РИНЦ</a:t>
            </a:r>
            <a:endParaRPr kumimoji="1"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01009" y="1270858"/>
            <a:ext cx="2806828" cy="446605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Web of Science</a:t>
            </a:r>
            <a:endParaRPr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402" y="1256295"/>
            <a:ext cx="2735240" cy="446605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Cambria" pitchFamily="18" charset="0"/>
              </a:rPr>
              <a:t>Scopus</a:t>
            </a:r>
            <a:endParaRPr kumimoji="1"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588" y="1844704"/>
            <a:ext cx="2735248" cy="463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Минкин Владимир Исаакович  - 18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Резниченко Лариса Андреевна – 17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Левченков Сергей Иванович – 15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Юзюк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Юрий Иванович – 15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Щербаков Игорь Николаевич- 12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Власенко Валерий Григорьевич – 12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Попов Леонид Дмитриевич – 11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Минкина Татьяна Михайловна – 11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Агеев Олег Алексеевич- 10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Шилкина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Лидия Александровна – 9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Бурлов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Анатолий </a:t>
            </a: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Сегеевич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– 9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Торгашев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Виктор Иванович - 9</a:t>
            </a:r>
            <a:endParaRPr lang="ru-RU" sz="13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7398" y="1869882"/>
            <a:ext cx="2808136" cy="419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Минкин Владимир Исаакович  - 17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Левченков Сергей Иванович –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16</a:t>
            </a:r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Юзюк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Юрий Иванович –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14</a:t>
            </a:r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Щербаков Игорь Николаевич-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13</a:t>
            </a:r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Попов Леонид Дмитриевич –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13</a:t>
            </a:r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Власенко Валерий Григорьевич – 12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Ламберти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Карло - 10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Минкина Татьяна Михайловна – 8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Бурлов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Анатолий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Сергеевич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8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Торгашев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Виктор Иванович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- 8</a:t>
            </a:r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Еремеев Виктор Анатольевич - 8</a:t>
            </a:r>
            <a:endParaRPr lang="ru-RU" sz="13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3722" y="1869882"/>
            <a:ext cx="298969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Минкин Владимир Исаакович  - 26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Левченков Сергей 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Иванович – 22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Манджиева Саглара Сергеевна – 17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250" dirty="0" err="1" smtClean="0">
                <a:solidFill>
                  <a:schemeClr val="tx2"/>
                </a:solidFill>
                <a:latin typeface="Cambria" pitchFamily="18" charset="0"/>
              </a:rPr>
              <a:t>Юзюк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 Юрий Иванович 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- 15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Щербаков Игорь 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Николаевич- 15 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Резниченко Лариса Андреевна – 15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Абакумова Ирина Владимировна -15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Минкина Татьяна Михайловна 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– 14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err="1" smtClean="0">
                <a:solidFill>
                  <a:schemeClr val="tx2"/>
                </a:solidFill>
                <a:latin typeface="Cambria" pitchFamily="18" charset="0"/>
              </a:rPr>
              <a:t>Бурлов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 Анатолий 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Сергеевич – 14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Попов Леонид Дмитриевич 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– 13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Волков Юрий Григорьевич - 11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err="1" smtClean="0">
                <a:solidFill>
                  <a:schemeClr val="tx2"/>
                </a:solidFill>
                <a:latin typeface="Cambria" pitchFamily="18" charset="0"/>
              </a:rPr>
              <a:t>Ламберти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 Карло – 11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err="1" smtClean="0">
                <a:solidFill>
                  <a:schemeClr val="tx2"/>
                </a:solidFill>
                <a:latin typeface="Cambria" pitchFamily="18" charset="0"/>
              </a:rPr>
              <a:t>Торгашев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 Виктор 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Иванович – 11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Захарченко Ирина Николаевна – 11</a:t>
            </a:r>
          </a:p>
          <a:p>
            <a:pPr marL="252000" indent="-252000">
              <a:lnSpc>
                <a:spcPct val="114000"/>
              </a:lnSpc>
              <a:buFont typeface="Wingdings" pitchFamily="2" charset="2"/>
              <a:buChar char="ü"/>
            </a:pPr>
            <a:r>
              <a:rPr lang="ru-RU" sz="1250" dirty="0" err="1" smtClean="0">
                <a:solidFill>
                  <a:schemeClr val="tx2"/>
                </a:solidFill>
                <a:latin typeface="Cambria" pitchFamily="18" charset="0"/>
              </a:rPr>
              <a:t>Воденко</a:t>
            </a:r>
            <a:r>
              <a:rPr lang="ru-RU" sz="1250" dirty="0" smtClean="0">
                <a:solidFill>
                  <a:schemeClr val="tx2"/>
                </a:solidFill>
                <a:latin typeface="Cambria" pitchFamily="18" charset="0"/>
              </a:rPr>
              <a:t> – Константин Викторович- 11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023" y="259218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084519" y="297713"/>
            <a:ext cx="7666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Результаты интеллектуальной деятельности (РИД)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 flipV="1">
            <a:off x="1301886" y="6016719"/>
            <a:ext cx="65729" cy="151086"/>
          </a:xfrm>
          <a:prstGeom prst="ellipse">
            <a:avLst/>
          </a:pr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2226" name="think-cell Slide" r:id="rId4" imgW="270" imgH="270" progId="">
              <p:embed/>
            </p:oleObj>
          </a:graphicData>
        </a:graphic>
      </p:graphicFrame>
      <p:sp>
        <p:nvSpPr>
          <p:cNvPr id="20" name="Стрелка вправо 19"/>
          <p:cNvSpPr/>
          <p:nvPr/>
        </p:nvSpPr>
        <p:spPr>
          <a:xfrm>
            <a:off x="194032" y="1168843"/>
            <a:ext cx="6493014" cy="69971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Общее число разработок 2014 году составило </a:t>
            </a:r>
            <a:r>
              <a:rPr lang="ru-RU" sz="1400" dirty="0" smtClean="0">
                <a:latin typeface="Cambria" pitchFamily="18" charset="0"/>
              </a:rPr>
              <a:t>– 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738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Количество заключенных лицензионных договоров на право использования объектов интеллектуальной собственности - 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8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 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3378" y="4150581"/>
            <a:ext cx="114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2013 год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9449" y="1512073"/>
            <a:ext cx="114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2014 год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6877895" y="2767054"/>
            <a:ext cx="970043" cy="1510746"/>
          </a:xfrm>
          <a:prstGeom prst="straightConnector1">
            <a:avLst/>
          </a:prstGeom>
          <a:ln w="66675" cap="rnd"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34107" y="4540195"/>
            <a:ext cx="280681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количество полученных патентов (свидетельств) </a:t>
            </a: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141</a:t>
            </a:r>
          </a:p>
          <a:p>
            <a:endParaRPr lang="ru-RU" sz="1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количество лицензионных договоров -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9869" y="1861932"/>
            <a:ext cx="3086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количество полученных патентов (свидетельств) </a:t>
            </a:r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176</a:t>
            </a:r>
          </a:p>
          <a:p>
            <a:endParaRPr lang="ru-RU" sz="1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r>
              <a:rPr lang="ru-RU" sz="1400" b="1" dirty="0" smtClean="0">
                <a:solidFill>
                  <a:schemeClr val="tx2"/>
                </a:solidFill>
                <a:latin typeface="Cambria" pitchFamily="18" charset="0"/>
              </a:rPr>
              <a:t>количество лицензионных договоров - </a:t>
            </a:r>
            <a:r>
              <a:rPr lang="ru-RU" sz="1400" b="1" dirty="0" smtClean="0">
                <a:solidFill>
                  <a:srgbClr val="FF0000"/>
                </a:solidFill>
                <a:latin typeface="Cambria" pitchFamily="18" charset="0"/>
              </a:rPr>
              <a:t>18</a:t>
            </a:r>
            <a:endParaRPr lang="ru-RU" sz="14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123" y="1963972"/>
            <a:ext cx="5295569" cy="467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Инновационная активность 2014 год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коммерциализация РИД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22166" y="708519"/>
            <a:ext cx="3979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277570" y="1412919"/>
          <a:ext cx="3786997" cy="210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4644" y="91125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14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Коммерциализация результатов </a:t>
            </a:r>
          </a:p>
          <a:p>
            <a:pPr algn="ctr"/>
            <a:r>
              <a:rPr lang="ru-RU" altLang="en-US" sz="14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научно-технической деятельности</a:t>
            </a:r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2508644" y="2528527"/>
            <a:ext cx="3788788" cy="24250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33" name="Текст 5"/>
          <p:cNvSpPr txBox="1">
            <a:spLocks/>
          </p:cNvSpPr>
          <p:nvPr/>
        </p:nvSpPr>
        <p:spPr bwMode="auto">
          <a:xfrm>
            <a:off x="4540195" y="757693"/>
            <a:ext cx="4397071" cy="67354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</a:rPr>
              <a:t>Доходы, полученные от практического применения (внедрения) РИД инновационными предприятиями, созданными с участиями ЮФУ</a:t>
            </a:r>
            <a:endParaRPr lang="ru-RU" sz="1200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4627662" y="1403018"/>
          <a:ext cx="4055165" cy="3173117"/>
        </p:xfrm>
        <a:graphic>
          <a:graphicData uri="http://schemas.openxmlformats.org/drawingml/2006/table">
            <a:tbl>
              <a:tblPr/>
              <a:tblGrid>
                <a:gridCol w="477077"/>
                <a:gridCol w="2258171"/>
                <a:gridCol w="1319917"/>
              </a:tblGrid>
              <a:tr h="6769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Наименование юридического лица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Доход, перечисленный 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в 2014 г., 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тыс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. руб.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38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ООО «</a:t>
                      </a:r>
                      <a:r>
                        <a:rPr lang="ru-RU" sz="1200" dirty="0" err="1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Пьезоэлектрик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г. Ростов-на-Дону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1 020,075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67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ОАО «Научно-конструкторское бюро вычислительных систем», 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. Таганрог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1 820,000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676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ЗАО «Научно-конструкторское бюро цифровой обработки сигналов», г. Таганрог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6,757</a:t>
                      </a:r>
                      <a:endParaRPr lang="ru-RU" sz="1100" dirty="0">
                        <a:solidFill>
                          <a:schemeClr val="bg1"/>
                        </a:solidFill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293" marR="682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  <a:tr h="33847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ИТОГО</a:t>
                      </a:r>
                    </a:p>
                  </a:txBody>
                  <a:tcPr marL="68293" marR="68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293" marR="682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Cambria" pitchFamily="18" charset="0"/>
                          <a:ea typeface="Calibri"/>
                          <a:cs typeface="Times New Roman"/>
                        </a:rPr>
                        <a:t>2 846,832</a:t>
                      </a:r>
                    </a:p>
                  </a:txBody>
                  <a:tcPr marL="68293" marR="682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4750" y="3999506"/>
            <a:ext cx="3918123" cy="26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Текст 5"/>
          <p:cNvSpPr txBox="1">
            <a:spLocks/>
          </p:cNvSpPr>
          <p:nvPr/>
        </p:nvSpPr>
        <p:spPr bwMode="auto">
          <a:xfrm>
            <a:off x="198783" y="3673497"/>
            <a:ext cx="3784820" cy="3975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</a:rPr>
              <a:t>Динамика развития хозяйственных обществ, созданных с участием ЮФУ в 2012-2014 гг.</a:t>
            </a:r>
            <a:endParaRPr kumimoji="1" lang="ru-RU" altLang="ru-RU" sz="12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gray">
          <a:xfrm flipH="1">
            <a:off x="206734" y="3673496"/>
            <a:ext cx="3919993" cy="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4587904" y="4675380"/>
            <a:ext cx="4341413" cy="69971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Доходы, полученные от выполнения хозяйственных договоров с инновационными предприятиями – </a:t>
            </a:r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30 774,05 тыс. руб.</a:t>
            </a:r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605131" y="5463883"/>
            <a:ext cx="4341413" cy="51549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Коммерциализация РИД </a:t>
            </a: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234 732,6 тыс</a:t>
            </a:r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 руб</a:t>
            </a:r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4606456" y="6027089"/>
            <a:ext cx="4341413" cy="5354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Доля инновационной продукции в общем объема  -                               </a:t>
            </a:r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14,7 %</a:t>
            </a:r>
            <a:r>
              <a:rPr 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057523" y="276447"/>
            <a:ext cx="782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Сотрудничество с предприятиями 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реального сектора экономики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9" name="Объект 3"/>
          <p:cNvSpPr txBox="1">
            <a:spLocks/>
          </p:cNvSpPr>
          <p:nvPr/>
        </p:nvSpPr>
        <p:spPr bwMode="auto">
          <a:xfrm>
            <a:off x="238540" y="1987828"/>
            <a:ext cx="3951798" cy="2234319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3070" y="1757462"/>
            <a:ext cx="2997641" cy="390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Совместные соглашения 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2561" y="2122666"/>
            <a:ext cx="372187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Georgia" pitchFamily="18" charset="0"/>
              </a:rPr>
              <a:t> </a:t>
            </a:r>
            <a:r>
              <a:rPr lang="ru-RU" altLang="ru-RU" sz="1300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обеспечение высокого качества профессиональной подготовки кадров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300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обеспечение необходимого финансирования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300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обеспечение использования инновационных разработок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300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повышение компетенций сотрудников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300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повышение уровня исследований и качества инновационных разработок</a:t>
            </a:r>
          </a:p>
          <a:p>
            <a:pPr>
              <a:buFont typeface="Wingdings" pitchFamily="2" charset="2"/>
              <a:buChar char="Ø"/>
            </a:pPr>
            <a:r>
              <a:rPr lang="ru-RU" altLang="ru-RU" sz="1300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повышение уровня технологий исследований</a:t>
            </a:r>
            <a:endParaRPr lang="ru-RU" altLang="ru-RU" sz="1300" dirty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8" name="Текст 3"/>
          <p:cNvSpPr txBox="1">
            <a:spLocks/>
          </p:cNvSpPr>
          <p:nvPr/>
        </p:nvSpPr>
        <p:spPr bwMode="auto">
          <a:xfrm>
            <a:off x="4110825" y="4158532"/>
            <a:ext cx="4842344" cy="239334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-180000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 под рук. 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.т.н., профессора </a:t>
            </a:r>
            <a:r>
              <a:rPr lang="ru-RU" sz="1300" b="1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В.Х. </a:t>
            </a:r>
            <a:r>
              <a:rPr lang="ru-RU" sz="1300" b="1" dirty="0" err="1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Пшихопова</a:t>
            </a:r>
            <a:r>
              <a:rPr lang="ru-RU" sz="1300" b="1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интересах Минобороны России – </a:t>
            </a:r>
            <a:r>
              <a:rPr lang="ru-RU" sz="13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196 000 тыс.руб.</a:t>
            </a:r>
          </a:p>
          <a:p>
            <a:pPr marL="0" indent="-180000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 под рук. к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.т.н. </a:t>
            </a:r>
            <a:r>
              <a:rPr lang="ru-RU" sz="1300" b="1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О.Б</a:t>
            </a:r>
            <a:r>
              <a:rPr lang="ru-RU" sz="1300" b="1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Спиридонова 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интересах Минобороны – </a:t>
            </a:r>
            <a:r>
              <a:rPr lang="ru-RU" sz="13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97 000 тыс. руб. </a:t>
            </a:r>
          </a:p>
          <a:p>
            <a:pPr marL="0" indent="-180000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 по разработке стенда для отладки взаимодействия бортовых систем по протоколу </a:t>
            </a:r>
            <a:r>
              <a:rPr lang="en-US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AFDX -</a:t>
            </a:r>
            <a:r>
              <a:rPr lang="ru-RU" sz="1300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49 000 тыс.руб.  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(под рук. 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– к.т.н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300" b="1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О.Б</a:t>
            </a:r>
            <a:r>
              <a:rPr lang="ru-RU" sz="1300" b="1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 Спиридонов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indent="-180000" defTabSz="91440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Проект «Разработка технологической документации для создания материалов и элементов на основе прямого и обратного пьезоэлектрического эффекта </a:t>
            </a:r>
          </a:p>
          <a:p>
            <a:pPr marL="0" indent="-180000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(под рук. 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.т.н., </a:t>
            </a:r>
            <a:r>
              <a:rPr lang="ru-RU" sz="1300" dirty="0" err="1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прфессора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А.Е. </a:t>
            </a:r>
            <a:r>
              <a:rPr lang="ru-RU" sz="1300" dirty="0" err="1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Панича</a:t>
            </a:r>
            <a:r>
              <a:rPr lang="ru-RU" sz="13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188 000 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246489" y="4657277"/>
            <a:ext cx="3840481" cy="177531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Количество заключенных </a:t>
            </a:r>
            <a:r>
              <a:rPr lang="ru-RU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хоздоговоров </a:t>
            </a:r>
            <a:r>
              <a:rPr lang="ru-RU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213</a:t>
            </a:r>
            <a:endParaRPr lang="ru-RU" sz="1400" b="1" dirty="0" smtClean="0">
              <a:solidFill>
                <a:schemeClr val="bg1"/>
              </a:solidFill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Объем финансирования в 2014 году –</a:t>
            </a:r>
            <a:r>
              <a:rPr lang="ru-RU" sz="14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619 375, 8 тыс. руб.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Средний объем финансирования проекта в 2014 году  –</a:t>
            </a:r>
            <a:r>
              <a:rPr lang="ru-RU" sz="1400" dirty="0" smtClean="0">
                <a:solidFill>
                  <a:schemeClr val="tx2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ru-RU" sz="1400" b="1" dirty="0" smtClean="0">
                <a:solidFill>
                  <a:schemeClr val="bg1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907, 7 тыс. руб.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31027" y="3706457"/>
            <a:ext cx="3681454" cy="444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Крупные </a:t>
            </a:r>
            <a:r>
              <a:rPr lang="ru-RU" altLang="ru-RU" sz="16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проекты, заключенные в 2014 году</a:t>
            </a:r>
            <a:endParaRPr 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49692" y="1096145"/>
            <a:ext cx="6493014" cy="66109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В 2014 году заключены соглашения о совместном сотрудничестве в области научно-исследовательской и инновационной деятельности 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с </a:t>
            </a:r>
            <a:r>
              <a:rPr lang="ru-RU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</a:rPr>
              <a:t>32</a:t>
            </a:r>
            <a:r>
              <a:rPr lang="ru-RU" sz="1400" dirty="0" smtClean="0">
                <a:latin typeface="Cambria" pitchFamily="18" charset="0"/>
              </a:rPr>
              <a:t> предприятиями </a:t>
            </a:r>
            <a:endParaRPr lang="en-US" sz="1400" b="1" dirty="0">
              <a:solidFill>
                <a:schemeClr val="tx2">
                  <a:lumMod val="40000"/>
                  <a:lumOff val="6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92487" y="1804946"/>
            <a:ext cx="4214192" cy="1860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>
              <a:buFont typeface="Wingdings" pitchFamily="2" charset="2"/>
              <a:buChar char="ü"/>
              <a:defRPr/>
            </a:pPr>
            <a:r>
              <a:rPr lang="ru-RU" sz="1500" dirty="0" smtClean="0">
                <a:latin typeface="Cambria" pitchFamily="18" charset="0"/>
              </a:rPr>
              <a:t>совместные </a:t>
            </a:r>
            <a:r>
              <a:rPr lang="ru-RU" sz="1500" dirty="0" smtClean="0">
                <a:latin typeface="Cambria" pitchFamily="18" charset="0"/>
              </a:rPr>
              <a:t>лаборатории </a:t>
            </a:r>
            <a:r>
              <a:rPr lang="ru-RU" sz="1200" i="1" dirty="0" smtClean="0">
                <a:latin typeface="Cambria" pitchFamily="18" charset="0"/>
              </a:rPr>
              <a:t>(Проблемная </a:t>
            </a:r>
            <a:endParaRPr lang="en-US" sz="1200" i="1" dirty="0" smtClean="0">
              <a:latin typeface="Cambria" pitchFamily="18" charset="0"/>
            </a:endParaRPr>
          </a:p>
          <a:p>
            <a:pPr algn="ctr" defTabSz="914400">
              <a:defRPr/>
            </a:pPr>
            <a:r>
              <a:rPr lang="ru-RU" sz="1200" i="1" dirty="0" smtClean="0">
                <a:latin typeface="Cambria" pitchFamily="18" charset="0"/>
              </a:rPr>
              <a:t>научно-исследовательская лаборатория </a:t>
            </a:r>
            <a:r>
              <a:rPr lang="ru-RU" sz="1200" i="1" dirty="0" err="1" smtClean="0">
                <a:latin typeface="Cambria" pitchFamily="18" charset="0"/>
              </a:rPr>
              <a:t>нанобиотехнологий</a:t>
            </a:r>
            <a:r>
              <a:rPr lang="ru-RU" sz="1200" i="1" dirty="0" smtClean="0">
                <a:latin typeface="Cambria" pitchFamily="18" charset="0"/>
              </a:rPr>
              <a:t> и новых материалов </a:t>
            </a:r>
            <a:endParaRPr lang="ru-RU" sz="1200" i="1" dirty="0" smtClean="0">
              <a:latin typeface="Cambria" pitchFamily="18" charset="0"/>
            </a:endParaRPr>
          </a:p>
          <a:p>
            <a:pPr algn="ctr" defTabSz="914400">
              <a:defRPr/>
            </a:pPr>
            <a:r>
              <a:rPr lang="ru-RU" sz="1200" i="1" dirty="0" smtClean="0">
                <a:latin typeface="Cambria" pitchFamily="18" charset="0"/>
              </a:rPr>
              <a:t>ЮФУ-ЗАО «</a:t>
            </a:r>
            <a:r>
              <a:rPr lang="ru-RU" sz="1200" i="1" dirty="0" err="1" smtClean="0">
                <a:latin typeface="Cambria" pitchFamily="18" charset="0"/>
              </a:rPr>
              <a:t>Нанотехнологии</a:t>
            </a:r>
            <a:r>
              <a:rPr lang="ru-RU" sz="1200" i="1" dirty="0" smtClean="0">
                <a:latin typeface="Cambria" pitchFamily="18" charset="0"/>
              </a:rPr>
              <a:t> МДТ»)</a:t>
            </a: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именные стипендии предприятий -партнеров </a:t>
            </a:r>
            <a:r>
              <a:rPr lang="ru-RU" sz="1500" dirty="0" smtClean="0">
                <a:latin typeface="Cambria" pitchFamily="18" charset="0"/>
              </a:rPr>
              <a:t>– </a:t>
            </a:r>
            <a:r>
              <a:rPr lang="ru-RU" sz="15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</a:rPr>
              <a:t>2 124 тыс.руб.</a:t>
            </a:r>
            <a:endParaRPr lang="ru-RU" sz="15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500" dirty="0" smtClean="0">
                <a:latin typeface="Cambria" pitchFamily="18" charset="0"/>
              </a:rPr>
              <a:t> представление научно-технологической базы, инфраструктурных ресурсов </a:t>
            </a:r>
            <a:endParaRPr lang="ru-RU" sz="15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Инновационная активность,  2014 год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участие университета в программах 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инновационного развития </a:t>
            </a:r>
            <a:r>
              <a:rPr lang="ru-RU" b="1" dirty="0" err="1" smtClean="0">
                <a:solidFill>
                  <a:schemeClr val="tx2"/>
                </a:solidFill>
                <a:latin typeface="Cambria" pitchFamily="18" charset="0"/>
              </a:rPr>
              <a:t>госкорпораций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22166" y="708519"/>
            <a:ext cx="3979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22635" y="1232454"/>
            <a:ext cx="6583682" cy="54863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667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участие в формировании программ инновационного развития </a:t>
            </a:r>
            <a:endParaRPr kumimoji="1" lang="ru-RU" altLang="ru-RU" sz="1400" b="1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kumimoji="1" lang="ru-RU" altLang="ru-RU" sz="1600" b="1" dirty="0" smtClean="0">
                <a:solidFill>
                  <a:schemeClr val="tx2"/>
                </a:solidFill>
                <a:latin typeface="Cambria" pitchFamily="18" charset="0"/>
              </a:rPr>
              <a:t>      31</a:t>
            </a: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kumimoji="1" lang="ru-RU" altLang="ru-RU" sz="1400" b="1" dirty="0" smtClean="0">
                <a:solidFill>
                  <a:schemeClr val="bg1"/>
                </a:solidFill>
                <a:latin typeface="Cambria" pitchFamily="18" charset="0"/>
              </a:rPr>
              <a:t>государственной компании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64542" y="3275937"/>
            <a:ext cx="7871793" cy="723570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sz="1600" b="1" dirty="0" smtClean="0">
                <a:solidFill>
                  <a:schemeClr val="bg1"/>
                </a:solidFill>
                <a:latin typeface="Cambria" pitchFamily="18" charset="0"/>
              </a:rPr>
              <a:t>В рамках реализации ПИР налажено взаимодействие </a:t>
            </a:r>
            <a:r>
              <a:rPr kumimoji="1" lang="ru-RU" sz="1600" b="1" dirty="0" smtClean="0">
                <a:solidFill>
                  <a:schemeClr val="bg1"/>
                </a:solidFill>
                <a:latin typeface="Cambria" pitchFamily="18" charset="0"/>
              </a:rPr>
              <a:t> для </a:t>
            </a:r>
            <a:r>
              <a:rPr kumimoji="1" lang="ru-RU" sz="1600" b="1" dirty="0" smtClean="0">
                <a:solidFill>
                  <a:schemeClr val="bg1"/>
                </a:solidFill>
                <a:latin typeface="Cambria" pitchFamily="18" charset="0"/>
              </a:rPr>
              <a:t>решения следующих задач:</a:t>
            </a:r>
            <a:endParaRPr kumimoji="1" lang="en-US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685" y="4039262"/>
            <a:ext cx="835682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современная эффективная корпоративная система подготовки квалифицированных кадров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реализация инновационных </a:t>
            </a: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проектов</a:t>
            </a:r>
            <a:endParaRPr lang="ru-RU" sz="15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формирование заказов на переподготовку и/или повышение квалификации работников предприятия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участие в разработке </a:t>
            </a: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образовательных </a:t>
            </a: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стандартов, отражающих возросшие и изменившиеся требования к уровню подготовки кадров с учетом специфики научно-производственной деятельности предприятий, входящих в ее состав</a:t>
            </a: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организация стажировок, преддипломной практики студентов вузов на </a:t>
            </a: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предприятиях</a:t>
            </a:r>
            <a:endParaRPr lang="ru-RU" sz="15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формирование заказа на подготовку высококвалифицированных кадров для </a:t>
            </a:r>
            <a:r>
              <a:rPr lang="ru-RU" sz="1500" dirty="0" smtClean="0">
                <a:solidFill>
                  <a:schemeClr val="tx2"/>
                </a:solidFill>
                <a:latin typeface="Cambria" pitchFamily="18" charset="0"/>
              </a:rPr>
              <a:t>предприятий</a:t>
            </a:r>
            <a:endParaRPr lang="ru-RU" sz="15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3" name="Объект 3"/>
          <p:cNvSpPr txBox="1">
            <a:spLocks/>
          </p:cNvSpPr>
          <p:nvPr/>
        </p:nvSpPr>
        <p:spPr bwMode="auto">
          <a:xfrm>
            <a:off x="2210485" y="1896499"/>
            <a:ext cx="5486400" cy="1315834"/>
          </a:xfrm>
          <a:prstGeom prst="rect">
            <a:avLst/>
          </a:prstGeom>
          <a:ln>
            <a:solidFill>
              <a:schemeClr val="accent3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52000" anchor="ctr"/>
          <a:lstStyle>
            <a:lvl1pPr marL="354013" indent="-180975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80975">
              <a:spcBef>
                <a:spcPts val="600"/>
              </a:spcBef>
              <a:spcAft>
                <a:spcPts val="600"/>
              </a:spcAft>
              <a:buClr>
                <a:srgbClr val="667A95"/>
              </a:buClr>
              <a:buFont typeface="Wingdings" panose="05000000000000000000" pitchFamily="2" charset="2"/>
              <a:buChar char="§"/>
            </a:pPr>
            <a:endParaRPr kumimoji="1" lang="ru-RU" altLang="ru-RU" sz="1500" dirty="0">
              <a:latin typeface="Cambria" pitchFamily="18" charset="0"/>
              <a:ea typeface="Arial" charset="0"/>
              <a:cs typeface="Arial" pitchFamily="34" charset="0"/>
            </a:endParaRPr>
          </a:p>
        </p:txBody>
      </p:sp>
      <p:sp>
        <p:nvSpPr>
          <p:cNvPr id="34" name="Текст 5"/>
          <p:cNvSpPr txBox="1">
            <a:spLocks/>
          </p:cNvSpPr>
          <p:nvPr/>
        </p:nvSpPr>
        <p:spPr bwMode="auto">
          <a:xfrm>
            <a:off x="206736" y="2363869"/>
            <a:ext cx="2337682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600" b="1" dirty="0" smtClean="0">
                <a:solidFill>
                  <a:schemeClr val="tx2"/>
                </a:solidFill>
                <a:latin typeface="Cambria" pitchFamily="18" charset="0"/>
              </a:rPr>
              <a:t>ЮФУ </a:t>
            </a:r>
            <a:r>
              <a:rPr kumimoji="1" lang="ru-RU" altLang="ru-RU" sz="1600" b="1" dirty="0" smtClean="0">
                <a:solidFill>
                  <a:schemeClr val="tx2"/>
                </a:solidFill>
                <a:latin typeface="Cambria" pitchFamily="18" charset="0"/>
              </a:rPr>
              <a:t>–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600" b="1" dirty="0" smtClean="0">
                <a:solidFill>
                  <a:schemeClr val="tx2"/>
                </a:solidFill>
                <a:latin typeface="Cambria" pitchFamily="18" charset="0"/>
              </a:rPr>
              <a:t>опорный </a:t>
            </a:r>
            <a:r>
              <a:rPr kumimoji="1" lang="ru-RU" altLang="ru-RU" sz="1600" b="1" dirty="0" smtClean="0">
                <a:solidFill>
                  <a:schemeClr val="tx2"/>
                </a:solidFill>
                <a:latin typeface="Cambria" pitchFamily="18" charset="0"/>
              </a:rPr>
              <a:t>вуз   </a:t>
            </a:r>
            <a:endParaRPr kumimoji="1" lang="ru-RU" alt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70727" y="1874694"/>
            <a:ext cx="57249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ОАО «ОАК</a:t>
            </a: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ГК </a:t>
            </a: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«</a:t>
            </a:r>
            <a:r>
              <a:rPr kumimoji="1" lang="ru-RU" sz="1400" b="1" dirty="0" err="1" smtClean="0">
                <a:solidFill>
                  <a:schemeClr val="tx2"/>
                </a:solidFill>
                <a:latin typeface="Cambria" pitchFamily="18" charset="0"/>
              </a:rPr>
              <a:t>Росатом</a:t>
            </a: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ОАО </a:t>
            </a: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«Корпорация «Тактическое ракетное вооружение</a:t>
            </a: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»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kumimoji="1" lang="ru-RU" sz="1400" b="1" dirty="0" smtClean="0">
                <a:solidFill>
                  <a:schemeClr val="tx2"/>
                </a:solidFill>
                <a:latin typeface="Cambria" pitchFamily="18" charset="0"/>
              </a:rPr>
              <a:t>ОАО «Концерн ПВО «Алмаз – Антей» </a:t>
            </a:r>
            <a:endParaRPr lang="ru-RU" sz="1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49912"/>
            <a:ext cx="755974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Инновационная активность в 2014 году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участие  в подготовке создания и формировании планов перспективного развития  </a:t>
            </a:r>
            <a:r>
              <a:rPr lang="ru-RU" sz="1600" b="1" dirty="0" err="1" smtClean="0">
                <a:solidFill>
                  <a:schemeClr val="tx2"/>
                </a:solidFill>
                <a:latin typeface="Cambria" pitchFamily="18" charset="0"/>
              </a:rPr>
              <a:t>Инновационно-технологического</a:t>
            </a: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 кластера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Cambria" pitchFamily="18" charset="0"/>
              </a:rPr>
              <a:t>«ЮЖНОЕ СОЗВЕЗДИЕ»</a:t>
            </a:r>
            <a:endParaRPr lang="ru-RU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22166" y="708519"/>
            <a:ext cx="3979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97432" y="1259935"/>
            <a:ext cx="2608029" cy="44968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Приоритетные направления деятельности кластера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авиационные и космические технологии;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 радиоэлектроника и приборостроение;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 робототехника, системы управления, навигации и связи;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 военные и двойные технологии;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 </a:t>
            </a:r>
            <a:r>
              <a:rPr lang="en-US" sz="14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IT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  <a:ea typeface="+mj-ea"/>
                <a:cs typeface="+mj-cs"/>
              </a:rPr>
              <a:t>;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 энергосберегающие технологии;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- новые (интеллектуальные) материалы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3878" y="4381169"/>
            <a:ext cx="2794722" cy="8189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Оборот участников кластера =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Cambria" pitchFamily="18" charset="0"/>
              </a:rPr>
              <a:t>20 млрд.руб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7154" y="1277427"/>
            <a:ext cx="3287864" cy="3078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400" b="1" u="sng" dirty="0" smtClean="0">
                <a:solidFill>
                  <a:srgbClr val="002060"/>
                </a:solidFill>
                <a:latin typeface="Cambria" pitchFamily="18" charset="0"/>
              </a:rPr>
              <a:t>Участники кластера</a:t>
            </a:r>
            <a: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ТАНТК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им. Г. М. </a:t>
            </a: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Бериева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Южный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федеральный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университет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Концерн </a:t>
            </a: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радиостроения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«Вега»</a:t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АВИАОК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Региональная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корпорация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развития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Таганрогский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НИИ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связи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325-й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авиационный ремонтный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завод</a:t>
            </a: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300" b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Азовский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оптико-механический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завод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Гранит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»</a:t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</a:rPr>
              <a:t>Ростовский-на-Дону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НИИ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радиосвязи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«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Южно-Российский лазерный центр»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</a:br>
            <a:endParaRPr lang="ru-RU" sz="14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23960" y="1264272"/>
            <a:ext cx="2845243" cy="43095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Цель Программы развития кластера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развитие 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инновационной деятельности в Ростовской области путем стимулирования инноваций и развития механизмов коммерциализации технологий, стимулирования взаимовыгодного сотрудничества между исследовательскими коллективами и предприятиями посредством развития механизмов ГЧП в инновационной сфере и развития кластерных инициатив в </a:t>
            </a:r>
            <a:r>
              <a:rPr lang="ru-RU" sz="1400" dirty="0" err="1" smtClean="0">
                <a:solidFill>
                  <a:schemeClr val="bg1"/>
                </a:solidFill>
                <a:latin typeface="Cambria" pitchFamily="18" charset="0"/>
              </a:rPr>
              <a:t>авиакосмической</a:t>
            </a:r>
            <a:r>
              <a:rPr lang="ru-RU" sz="1400" dirty="0" smtClean="0">
                <a:solidFill>
                  <a:schemeClr val="bg1"/>
                </a:solidFill>
                <a:latin typeface="Cambria" pitchFamily="18" charset="0"/>
              </a:rPr>
              <a:t>, морской, атомной, медицинской и других наукоемких отраслях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27868" y="5995283"/>
            <a:ext cx="6687047" cy="5406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29 января 2015 года </a:t>
            </a:r>
            <a:r>
              <a:rPr lang="ru-RU" dirty="0" smtClean="0">
                <a:latin typeface="Cambria" pitchFamily="18" charset="0"/>
              </a:rPr>
              <a:t>состоялось подписание соглашения о создании кластера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23" y="276447"/>
            <a:ext cx="782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Международное научное сотрудничество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Cambria" pitchFamily="18" charset="0"/>
              </a:rPr>
              <a:t>международные </a:t>
            </a:r>
            <a:r>
              <a:rPr lang="ru-RU" sz="2000" b="1" dirty="0" err="1" smtClean="0">
                <a:solidFill>
                  <a:schemeClr val="tx2"/>
                </a:solidFill>
                <a:latin typeface="Cambria" pitchFamily="18" charset="0"/>
              </a:rPr>
              <a:t>коллаборации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343770"/>
            <a:ext cx="6726248" cy="332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59" y="4468633"/>
            <a:ext cx="3970176" cy="21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63477" y="5123504"/>
            <a:ext cx="2911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Германия – 39;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dirty="0">
                <a:solidFill>
                  <a:schemeClr val="tx2"/>
                </a:solidFill>
                <a:latin typeface="Cambria" pitchFamily="18" charset="0"/>
              </a:rPr>
              <a:t>Франция – 28;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Великобритания – 24;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Италия – 19;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Польша - 6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0194" y="4599895"/>
            <a:ext cx="38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Сотрудничество с учеными Европы:</a:t>
            </a:r>
            <a:endParaRPr lang="en-US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82834" y="915299"/>
            <a:ext cx="2884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Китай – 16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Турция – 6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Иран – 0</a:t>
            </a:r>
          </a:p>
          <a:p>
            <a:pPr marL="342900" indent="-342900" algn="r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Израиль – 1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4797" y="1622065"/>
            <a:ext cx="2928234" cy="259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23" y="276447"/>
            <a:ext cx="7820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Международное научное сотрудничество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2428" y="652008"/>
            <a:ext cx="5367130" cy="35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466" y="12385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Издание научных работ </a:t>
            </a:r>
            <a:br>
              <a:rPr lang="ru-RU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в зарубежных журналах </a:t>
            </a:r>
            <a:br>
              <a:rPr lang="ru-RU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и монографиях</a:t>
            </a:r>
            <a:endParaRPr lang="ru-RU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81" y="3872287"/>
            <a:ext cx="6591881" cy="275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/>
          <p:nvPr/>
        </p:nvSpPr>
        <p:spPr>
          <a:xfrm>
            <a:off x="1418300" y="5430741"/>
            <a:ext cx="5515243" cy="53384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84857" y="397889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Взаимодействие с международными корпорациями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cxnSp>
        <p:nvCxnSpPr>
          <p:cNvPr id="11" name="Straight Arrow Connector 7"/>
          <p:cNvCxnSpPr>
            <a:stCxn id="10" idx="2"/>
          </p:cNvCxnSpPr>
          <p:nvPr/>
        </p:nvCxnSpPr>
        <p:spPr>
          <a:xfrm flipH="1">
            <a:off x="7283645" y="4902228"/>
            <a:ext cx="425348" cy="51683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/>
          <p:nvPr/>
        </p:nvSpPr>
        <p:spPr>
          <a:xfrm>
            <a:off x="4253948" y="1999441"/>
            <a:ext cx="4662378" cy="38838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23" y="276447"/>
            <a:ext cx="782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Международная научная деятельность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002060"/>
                </a:solidFill>
                <a:latin typeface="Cambria" pitchFamily="18" charset="0"/>
              </a:rPr>
              <a:t>проекты с международным участием, 2014</a:t>
            </a:r>
            <a:endParaRPr lang="ru-RU" altLang="en-US" sz="2000" b="1" dirty="0" smtClean="0">
              <a:solidFill>
                <a:srgbClr val="002060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39148" y="1881335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endParaRPr lang="ru-RU" sz="1400" b="1" dirty="0" smtClean="0">
              <a:latin typeface="Cambria" pitchFamily="18" charset="0"/>
            </a:endParaRPr>
          </a:p>
          <a:p>
            <a:pPr algn="ctr" defTabSz="914400">
              <a:defRPr/>
            </a:pPr>
            <a:endParaRPr lang="ru-RU" b="1" dirty="0" smtClean="0">
              <a:latin typeface="Arial Narrow" pitchFamily="34" charset="0"/>
            </a:endParaRPr>
          </a:p>
          <a:p>
            <a:pPr algn="ctr" defTabSz="914400">
              <a:defRPr/>
            </a:pPr>
            <a:endParaRPr lang="ru-RU" b="1" dirty="0" smtClean="0">
              <a:latin typeface="Arial Narrow" pitchFamily="34" charset="0"/>
            </a:endParaRPr>
          </a:p>
          <a:p>
            <a:pPr algn="ctr" defTabSz="914400">
              <a:defRPr/>
            </a:pP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652008" y="1255327"/>
            <a:ext cx="24012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ambria" pitchFamily="18" charset="0"/>
              </a:rPr>
              <a:t>в рамках </a:t>
            </a:r>
            <a:r>
              <a:rPr lang="ru-RU" altLang="en-US" sz="12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ФЦП</a:t>
            </a: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</a:rPr>
              <a:t>«Исследования и разработки по приоритетным направлениям развития научно-технологического комплекса России на 2014-2020 годы»</a:t>
            </a:r>
          </a:p>
          <a:p>
            <a:r>
              <a:rPr lang="ru-RU" sz="1200" i="1" dirty="0"/>
              <a:t/>
            </a:r>
            <a:br>
              <a:rPr lang="ru-RU" sz="1200" i="1" dirty="0"/>
            </a:br>
            <a:endParaRPr lang="ru-RU" sz="1200" i="1" dirty="0"/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731784" y="2783314"/>
            <a:ext cx="25521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ambria" pitchFamily="18" charset="0"/>
              </a:rPr>
              <a:t>в рамках </a:t>
            </a:r>
            <a:r>
              <a:rPr lang="ru-RU" altLang="en-US" sz="12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проектов </a:t>
            </a:r>
            <a:r>
              <a:rPr lang="ru-RU" altLang="en-US" sz="12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РГНФ, РФФИ</a:t>
            </a:r>
            <a:endParaRPr lang="ru-RU" sz="1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200" i="1" dirty="0"/>
              <a:t/>
            </a:r>
            <a:br>
              <a:rPr lang="ru-RU" sz="1200" i="1" dirty="0"/>
            </a:br>
            <a:endParaRPr lang="ru-RU" sz="1200" i="1" dirty="0"/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739732" y="3196813"/>
            <a:ext cx="21863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Cambria" pitchFamily="18" charset="0"/>
              </a:rPr>
              <a:t>в рамках </a:t>
            </a:r>
            <a:r>
              <a:rPr lang="ru-RU" altLang="en-US" sz="12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Постановления Правительства РФ №220</a:t>
            </a:r>
            <a:endParaRPr lang="ru-RU" sz="1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200" i="1" dirty="0"/>
              <a:t/>
            </a:r>
            <a:br>
              <a:rPr lang="ru-RU" sz="1200" i="1" dirty="0"/>
            </a:br>
            <a:endParaRPr lang="ru-RU" sz="1200" i="1" dirty="0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gray">
          <a:xfrm>
            <a:off x="3533171" y="1020817"/>
            <a:ext cx="36965" cy="5332275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4036232" y="1582356"/>
            <a:ext cx="4821521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000" dirty="0" smtClean="0">
                <a:latin typeface="Cambria" pitchFamily="18" charset="0"/>
              </a:rPr>
              <a:t>Университет Бат (Соединенное Королевство) и Европейский исследовательский совет в рамках проекта </a:t>
            </a:r>
            <a:r>
              <a:rPr lang="ru-RU" sz="1000" dirty="0" err="1" smtClean="0">
                <a:latin typeface="Cambria" pitchFamily="18" charset="0"/>
              </a:rPr>
              <a:t>Nemesis</a:t>
            </a:r>
            <a:r>
              <a:rPr lang="ru-RU" sz="1000" dirty="0" smtClean="0">
                <a:latin typeface="Cambria" pitchFamily="18" charset="0"/>
              </a:rPr>
              <a:t> 7 РП (Физический факультет)</a:t>
            </a:r>
            <a:endParaRPr lang="en-US" sz="1000" dirty="0" smtClean="0">
              <a:latin typeface="Cambria" pitchFamily="18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36636" y="1068351"/>
            <a:ext cx="152608" cy="161448"/>
            <a:chOff x="2928" y="2208"/>
            <a:chExt cx="263" cy="263"/>
          </a:xfrm>
        </p:grpSpPr>
        <p:sp>
          <p:nvSpPr>
            <p:cNvPr id="16" name="Oval 40"/>
            <p:cNvSpPr>
              <a:spLocks noChangeArrowheads="1"/>
            </p:cNvSpPr>
            <p:nvPr/>
          </p:nvSpPr>
          <p:spPr bwMode="gray">
            <a:xfrm>
              <a:off x="2928" y="2208"/>
              <a:ext cx="263" cy="26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21" name="Oval 41"/>
            <p:cNvSpPr>
              <a:spLocks noChangeArrowheads="1"/>
            </p:cNvSpPr>
            <p:nvPr/>
          </p:nvSpPr>
          <p:spPr bwMode="gray">
            <a:xfrm>
              <a:off x="2949" y="2231"/>
              <a:ext cx="219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836636" y="1321452"/>
            <a:ext cx="152608" cy="161448"/>
            <a:chOff x="2928" y="2208"/>
            <a:chExt cx="263" cy="263"/>
          </a:xfrm>
        </p:grpSpPr>
        <p:sp>
          <p:nvSpPr>
            <p:cNvPr id="23" name="Oval 43"/>
            <p:cNvSpPr>
              <a:spLocks noChangeArrowheads="1"/>
            </p:cNvSpPr>
            <p:nvPr/>
          </p:nvSpPr>
          <p:spPr bwMode="gray">
            <a:xfrm>
              <a:off x="2928" y="2208"/>
              <a:ext cx="263" cy="263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24" name="Oval 44"/>
            <p:cNvSpPr>
              <a:spLocks noChangeArrowheads="1"/>
            </p:cNvSpPr>
            <p:nvPr/>
          </p:nvSpPr>
          <p:spPr bwMode="gray">
            <a:xfrm>
              <a:off x="2949" y="2231"/>
              <a:ext cx="219" cy="216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3836636" y="1645939"/>
            <a:ext cx="178773" cy="176107"/>
            <a:chOff x="2928" y="2209"/>
            <a:chExt cx="263" cy="260"/>
          </a:xfrm>
        </p:grpSpPr>
        <p:sp>
          <p:nvSpPr>
            <p:cNvPr id="26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27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047252" y="2086628"/>
            <a:ext cx="4826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РФФИ (Украина, Франция, Беларусь, Китай, Япония, Болгария) - Институт философии и социально-политических наук, ИУЭС, НИИ физики, НИИ ФОХ, ИНЭП, Институт наук о земле, физический факультет, химический факультет,</a:t>
            </a:r>
            <a:r>
              <a:rPr lang="ru-RU" sz="1000" dirty="0" smtClean="0"/>
              <a:t> </a:t>
            </a:r>
            <a:r>
              <a:rPr lang="ru-RU" sz="1000" dirty="0" smtClean="0">
                <a:latin typeface="Cambria" pitchFamily="18" charset="0"/>
                <a:cs typeface="Arial" pitchFamily="34" charset="0"/>
              </a:rPr>
              <a:t>Институт филологии, журналистики и межкультурной коммуникации)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41341" y="2756364"/>
            <a:ext cx="4856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Российско-Китайский грант РФФИ и Национального научного совета Тайваня (Институт математики, механики и компьютерных наук)</a:t>
            </a:r>
            <a:endParaRPr lang="ru-RU" sz="1000" dirty="0"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839408" y="2154009"/>
            <a:ext cx="152608" cy="160031"/>
            <a:chOff x="2928" y="2209"/>
            <a:chExt cx="263" cy="260"/>
          </a:xfrm>
        </p:grpSpPr>
        <p:sp>
          <p:nvSpPr>
            <p:cNvPr id="31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32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839408" y="2784282"/>
            <a:ext cx="152608" cy="160031"/>
            <a:chOff x="2928" y="2209"/>
            <a:chExt cx="263" cy="260"/>
          </a:xfrm>
        </p:grpSpPr>
        <p:sp>
          <p:nvSpPr>
            <p:cNvPr id="34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35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004554" y="3138610"/>
            <a:ext cx="48929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РГНФ, Дом наук о человеке (Франция) (Экономический факультет)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43904" y="1004491"/>
            <a:ext cx="3605287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000" dirty="0" smtClean="0">
                <a:latin typeface="Cambria" pitchFamily="18" charset="0"/>
              </a:rPr>
              <a:t>ЕС 7 РП  STREP (</a:t>
            </a:r>
            <a:r>
              <a:rPr lang="ru-RU" sz="1000" dirty="0" err="1" smtClean="0">
                <a:latin typeface="Cambria" pitchFamily="18" charset="0"/>
              </a:rPr>
              <a:t>ИРСиУ</a:t>
            </a:r>
            <a:r>
              <a:rPr lang="ru-RU" sz="1000" dirty="0" smtClean="0">
                <a:latin typeface="Cambria" pitchFamily="18" charset="0"/>
              </a:rPr>
              <a:t>)</a:t>
            </a:r>
            <a:endParaRPr lang="ru-RU" sz="1000" dirty="0" smtClean="0"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3839408" y="3191839"/>
            <a:ext cx="152608" cy="160031"/>
            <a:chOff x="2928" y="2209"/>
            <a:chExt cx="263" cy="260"/>
          </a:xfrm>
        </p:grpSpPr>
        <p:sp>
          <p:nvSpPr>
            <p:cNvPr id="39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40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4053595" y="1249761"/>
            <a:ext cx="4851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itchFamily="18" charset="0"/>
              </a:rPr>
              <a:t>УС 7РП проекты Марии Кюри (физический факультет и НИИ физики, Институт математики, механики и компьютерных наук)</a:t>
            </a:r>
            <a:endParaRPr lang="ru-RU" sz="1000" dirty="0"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80188" y="798632"/>
            <a:ext cx="3495903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Коллективные научные проекты - 22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045640" y="3457981"/>
            <a:ext cx="4891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Представительство ЕС в России, Лондонская Школа экономики (Институт истории и международных отношений)</a:t>
            </a:r>
          </a:p>
        </p:txBody>
      </p: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3848690" y="3511210"/>
            <a:ext cx="152608" cy="160031"/>
            <a:chOff x="2928" y="2209"/>
            <a:chExt cx="263" cy="260"/>
          </a:xfrm>
        </p:grpSpPr>
        <p:sp>
          <p:nvSpPr>
            <p:cNvPr id="45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46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4031063" y="3793266"/>
            <a:ext cx="4891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 smtClean="0"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17" name="Group 45"/>
          <p:cNvGrpSpPr>
            <a:grpSpLocks/>
          </p:cNvGrpSpPr>
          <p:nvPr/>
        </p:nvGrpSpPr>
        <p:grpSpPr bwMode="auto">
          <a:xfrm>
            <a:off x="3834113" y="3926005"/>
            <a:ext cx="152608" cy="160031"/>
            <a:chOff x="2928" y="2209"/>
            <a:chExt cx="263" cy="260"/>
          </a:xfrm>
        </p:grpSpPr>
        <p:sp>
          <p:nvSpPr>
            <p:cNvPr id="49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4080095" y="3858175"/>
            <a:ext cx="48916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Фонд молодых исследователей Роберта </a:t>
            </a:r>
            <a:r>
              <a:rPr lang="ru-RU" sz="1000" dirty="0" err="1" smtClean="0">
                <a:latin typeface="Cambria" pitchFamily="18" charset="0"/>
                <a:cs typeface="Arial" pitchFamily="34" charset="0"/>
              </a:rPr>
              <a:t>Андерсона</a:t>
            </a:r>
            <a:r>
              <a:rPr lang="ru-RU" sz="1000" dirty="0" smtClean="0">
                <a:latin typeface="Cambria" pitchFamily="18" charset="0"/>
                <a:cs typeface="Arial" pitchFamily="34" charset="0"/>
              </a:rPr>
              <a:t> (</a:t>
            </a:r>
            <a:r>
              <a:rPr lang="en-US" sz="1000" dirty="0" smtClean="0">
                <a:latin typeface="Cambria" pitchFamily="18" charset="0"/>
                <a:cs typeface="Arial" pitchFamily="34" charset="0"/>
              </a:rPr>
              <a:t>Robert Anderson Charitable Trust</a:t>
            </a:r>
            <a:r>
              <a:rPr lang="ru-RU" sz="1000" dirty="0" smtClean="0">
                <a:latin typeface="Cambria" pitchFamily="18" charset="0"/>
                <a:cs typeface="Arial" pitchFamily="34" charset="0"/>
              </a:rPr>
              <a:t>), Великобритания (ИУЭС)</a:t>
            </a:r>
          </a:p>
        </p:txBody>
      </p:sp>
      <p:grpSp>
        <p:nvGrpSpPr>
          <p:cNvPr id="18" name="Group 45"/>
          <p:cNvGrpSpPr>
            <a:grpSpLocks/>
          </p:cNvGrpSpPr>
          <p:nvPr/>
        </p:nvGrpSpPr>
        <p:grpSpPr bwMode="auto">
          <a:xfrm>
            <a:off x="3843390" y="4372577"/>
            <a:ext cx="152608" cy="160031"/>
            <a:chOff x="2928" y="2209"/>
            <a:chExt cx="263" cy="260"/>
          </a:xfrm>
        </p:grpSpPr>
        <p:sp>
          <p:nvSpPr>
            <p:cNvPr id="54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55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4097325" y="4312723"/>
            <a:ext cx="4891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Международный Фонд СНГ / WWF (Академия биологии и биотехнологий)</a:t>
            </a:r>
          </a:p>
        </p:txBody>
      </p: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3844716" y="4676054"/>
            <a:ext cx="152608" cy="160031"/>
            <a:chOff x="2928" y="2209"/>
            <a:chExt cx="263" cy="260"/>
          </a:xfrm>
        </p:grpSpPr>
        <p:sp>
          <p:nvSpPr>
            <p:cNvPr id="58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  <p:sp>
          <p:nvSpPr>
            <p:cNvPr id="59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000">
                <a:latin typeface="Cambria" pitchFamily="18" charset="0"/>
              </a:endParaRPr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4098649" y="4624139"/>
            <a:ext cx="4891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Фонд им. Генриха Бёлля (Институт социологии и </a:t>
            </a:r>
            <a:r>
              <a:rPr lang="ru-RU" sz="1000" dirty="0" err="1" smtClean="0">
                <a:latin typeface="Cambria" pitchFamily="18" charset="0"/>
                <a:cs typeface="Arial" pitchFamily="34" charset="0"/>
              </a:rPr>
              <a:t>регионоведения</a:t>
            </a:r>
            <a:r>
              <a:rPr lang="ru-RU" sz="1000" dirty="0" smtClean="0">
                <a:latin typeface="Cambria" pitchFamily="18" charset="0"/>
                <a:cs typeface="Arial" pitchFamily="34" charset="0"/>
              </a:rPr>
              <a:t>)</a:t>
            </a:r>
          </a:p>
        </p:txBody>
      </p:sp>
      <p:grpSp>
        <p:nvGrpSpPr>
          <p:cNvPr id="22" name="Group 45"/>
          <p:cNvGrpSpPr>
            <a:grpSpLocks/>
          </p:cNvGrpSpPr>
          <p:nvPr/>
        </p:nvGrpSpPr>
        <p:grpSpPr bwMode="auto">
          <a:xfrm>
            <a:off x="3846042" y="4947712"/>
            <a:ext cx="152608" cy="160031"/>
            <a:chOff x="2928" y="2209"/>
            <a:chExt cx="263" cy="260"/>
          </a:xfrm>
        </p:grpSpPr>
        <p:sp>
          <p:nvSpPr>
            <p:cNvPr id="62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63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4169392" y="4882300"/>
            <a:ext cx="44743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Белорусский государственный университет  (Экономический факультет)</a:t>
            </a:r>
          </a:p>
        </p:txBody>
      </p:sp>
      <p:grpSp>
        <p:nvGrpSpPr>
          <p:cNvPr id="25" name="Group 45"/>
          <p:cNvGrpSpPr>
            <a:grpSpLocks/>
          </p:cNvGrpSpPr>
          <p:nvPr/>
        </p:nvGrpSpPr>
        <p:grpSpPr bwMode="auto">
          <a:xfrm>
            <a:off x="3839422" y="5235279"/>
            <a:ext cx="152608" cy="160031"/>
            <a:chOff x="2928" y="2209"/>
            <a:chExt cx="263" cy="260"/>
          </a:xfrm>
        </p:grpSpPr>
        <p:sp>
          <p:nvSpPr>
            <p:cNvPr id="67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68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4154821" y="5169867"/>
            <a:ext cx="32319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Институт страноведения Лейпциг (Германия) - ВШБ</a:t>
            </a:r>
          </a:p>
        </p:txBody>
      </p:sp>
      <p:grpSp>
        <p:nvGrpSpPr>
          <p:cNvPr id="30" name="Group 45"/>
          <p:cNvGrpSpPr>
            <a:grpSpLocks/>
          </p:cNvGrpSpPr>
          <p:nvPr/>
        </p:nvGrpSpPr>
        <p:grpSpPr bwMode="auto">
          <a:xfrm>
            <a:off x="3848704" y="5514895"/>
            <a:ext cx="152608" cy="160031"/>
            <a:chOff x="2928" y="2209"/>
            <a:chExt cx="263" cy="260"/>
          </a:xfrm>
        </p:grpSpPr>
        <p:sp>
          <p:nvSpPr>
            <p:cNvPr id="71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72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4148201" y="5449483"/>
            <a:ext cx="4097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Институт политических наук Варшавского университета (Польша)</a:t>
            </a:r>
          </a:p>
          <a:p>
            <a:r>
              <a:rPr lang="ru-RU" sz="1000" dirty="0" smtClean="0">
                <a:latin typeface="Cambria" pitchFamily="18" charset="0"/>
                <a:cs typeface="Arial" pitchFamily="34" charset="0"/>
              </a:rPr>
              <a:t> (Институт социологии и </a:t>
            </a:r>
            <a:r>
              <a:rPr lang="ru-RU" sz="1000" dirty="0" err="1" smtClean="0">
                <a:latin typeface="Cambria" pitchFamily="18" charset="0"/>
                <a:cs typeface="Arial" pitchFamily="34" charset="0"/>
              </a:rPr>
              <a:t>регионоведения</a:t>
            </a:r>
            <a:r>
              <a:rPr lang="ru-RU" sz="1000" dirty="0" smtClean="0">
                <a:latin typeface="Cambria" pitchFamily="18" charset="0"/>
                <a:cs typeface="Arial" pitchFamily="34" charset="0"/>
              </a:rPr>
              <a:t>)</a:t>
            </a:r>
          </a:p>
        </p:txBody>
      </p:sp>
      <p:grpSp>
        <p:nvGrpSpPr>
          <p:cNvPr id="33" name="Group 45"/>
          <p:cNvGrpSpPr>
            <a:grpSpLocks/>
          </p:cNvGrpSpPr>
          <p:nvPr/>
        </p:nvGrpSpPr>
        <p:grpSpPr bwMode="auto">
          <a:xfrm>
            <a:off x="3857981" y="5953542"/>
            <a:ext cx="152608" cy="160031"/>
            <a:chOff x="2928" y="2209"/>
            <a:chExt cx="263" cy="260"/>
          </a:xfrm>
        </p:grpSpPr>
        <p:sp>
          <p:nvSpPr>
            <p:cNvPr id="75" name="Oval 46"/>
            <p:cNvSpPr>
              <a:spLocks noChangeArrowheads="1"/>
            </p:cNvSpPr>
            <p:nvPr/>
          </p:nvSpPr>
          <p:spPr bwMode="gray">
            <a:xfrm>
              <a:off x="2928" y="2209"/>
              <a:ext cx="263" cy="260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8627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  <p:sp>
          <p:nvSpPr>
            <p:cNvPr id="76" name="Oval 47"/>
            <p:cNvSpPr>
              <a:spLocks noChangeArrowheads="1"/>
            </p:cNvSpPr>
            <p:nvPr/>
          </p:nvSpPr>
          <p:spPr bwMode="gray">
            <a:xfrm>
              <a:off x="2949" y="2230"/>
              <a:ext cx="219" cy="219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00">
                <a:latin typeface="Cambria" pitchFamily="18" charset="0"/>
              </a:endParaRP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4173380" y="5911983"/>
            <a:ext cx="4357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 err="1" smtClean="0">
                <a:latin typeface="Cambria" pitchFamily="18" charset="0"/>
                <a:cs typeface="Arial" pitchFamily="34" charset="0"/>
              </a:rPr>
              <a:t>Ягеллонский</a:t>
            </a:r>
            <a:r>
              <a:rPr lang="ru-RU" sz="1000" dirty="0" smtClean="0">
                <a:latin typeface="Cambria" pitchFamily="18" charset="0"/>
                <a:cs typeface="Arial" pitchFamily="34" charset="0"/>
              </a:rPr>
              <a:t> университет  (Институт социологии и </a:t>
            </a:r>
            <a:r>
              <a:rPr lang="ru-RU" sz="1000" dirty="0" err="1" smtClean="0">
                <a:latin typeface="Cambria" pitchFamily="18" charset="0"/>
                <a:cs typeface="Arial" pitchFamily="34" charset="0"/>
              </a:rPr>
              <a:t>регионоведения</a:t>
            </a:r>
            <a:r>
              <a:rPr lang="ru-RU" sz="1000" dirty="0" smtClean="0">
                <a:latin typeface="Cambria" pitchFamily="18" charset="0"/>
                <a:cs typeface="Arial" pitchFamily="34" charset="0"/>
              </a:rPr>
              <a:t>)</a:t>
            </a:r>
          </a:p>
        </p:txBody>
      </p:sp>
      <p:sp>
        <p:nvSpPr>
          <p:cNvPr id="78" name="Фигура, имеющая форму буквы L 77"/>
          <p:cNvSpPr/>
          <p:nvPr/>
        </p:nvSpPr>
        <p:spPr>
          <a:xfrm rot="18599743">
            <a:off x="349857" y="1224500"/>
            <a:ext cx="333955" cy="30215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Фигура, имеющая форму буквы L 78"/>
          <p:cNvSpPr/>
          <p:nvPr/>
        </p:nvSpPr>
        <p:spPr>
          <a:xfrm rot="18599743">
            <a:off x="327331" y="3221643"/>
            <a:ext cx="333955" cy="30215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Фигура, имеющая форму буквы L 79"/>
          <p:cNvSpPr/>
          <p:nvPr/>
        </p:nvSpPr>
        <p:spPr>
          <a:xfrm rot="18599743">
            <a:off x="336610" y="2769714"/>
            <a:ext cx="333955" cy="30215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4"/>
          <p:cNvSpPr>
            <a:spLocks noChangeArrowheads="1"/>
          </p:cNvSpPr>
          <p:nvPr/>
        </p:nvSpPr>
        <p:spPr bwMode="auto">
          <a:xfrm>
            <a:off x="661547" y="3778597"/>
            <a:ext cx="2186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ambria" pitchFamily="18" charset="0"/>
              </a:rPr>
              <a:t>DAAD</a:t>
            </a:r>
            <a:endParaRPr lang="ru-RU" sz="1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1200" i="1" dirty="0"/>
              <a:t/>
            </a:r>
            <a:br>
              <a:rPr lang="ru-RU" sz="1200" i="1" dirty="0"/>
            </a:br>
            <a:endParaRPr lang="ru-RU" sz="1200" i="1" dirty="0"/>
          </a:p>
        </p:txBody>
      </p:sp>
      <p:sp>
        <p:nvSpPr>
          <p:cNvPr id="82" name="Фигура, имеющая форму буквы L 81"/>
          <p:cNvSpPr/>
          <p:nvPr/>
        </p:nvSpPr>
        <p:spPr>
          <a:xfrm rot="18599743">
            <a:off x="320705" y="3747770"/>
            <a:ext cx="333955" cy="302150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34-600x600.jpg"/>
          <p:cNvPicPr>
            <a:picLocks noChangeAspect="1"/>
          </p:cNvPicPr>
          <p:nvPr/>
        </p:nvPicPr>
        <p:blipFill>
          <a:blip r:embed="rId2">
            <a:lum bright="47000"/>
          </a:blip>
          <a:stretch>
            <a:fillRect/>
          </a:stretch>
        </p:blipFill>
        <p:spPr>
          <a:xfrm>
            <a:off x="4631768" y="3689405"/>
            <a:ext cx="4261566" cy="294993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23" y="276447"/>
            <a:ext cx="7820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Международная научная деятельность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139148" y="1881335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>
              <a:defRPr/>
            </a:pPr>
            <a:endParaRPr lang="ru-RU" sz="1400" b="1" dirty="0" smtClean="0">
              <a:latin typeface="Cambria" pitchFamily="18" charset="0"/>
            </a:endParaRPr>
          </a:p>
          <a:p>
            <a:pPr algn="ctr" defTabSz="914400">
              <a:defRPr/>
            </a:pPr>
            <a:endParaRPr lang="ru-RU" b="1" dirty="0" smtClean="0">
              <a:latin typeface="Arial Narrow" pitchFamily="34" charset="0"/>
            </a:endParaRPr>
          </a:p>
          <a:p>
            <a:pPr algn="ctr" defTabSz="914400">
              <a:defRPr/>
            </a:pPr>
            <a:endParaRPr lang="ru-RU" b="1" dirty="0" smtClean="0">
              <a:latin typeface="Arial Narrow" pitchFamily="34" charset="0"/>
            </a:endParaRPr>
          </a:p>
          <a:p>
            <a:pPr algn="ctr" defTabSz="914400">
              <a:defRPr/>
            </a:pPr>
            <a:endParaRPr lang="ru-RU" b="1" dirty="0"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6856" y="1102101"/>
            <a:ext cx="420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Заграничные научные командировки и стажировки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278" y="2178658"/>
            <a:ext cx="4367625" cy="441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ятиугольник 10"/>
          <p:cNvSpPr/>
          <p:nvPr/>
        </p:nvSpPr>
        <p:spPr>
          <a:xfrm>
            <a:off x="230587" y="1693627"/>
            <a:ext cx="3307743" cy="548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53 </a:t>
            </a:r>
            <a:r>
              <a:rPr lang="ru-RU" b="1" dirty="0" smtClean="0">
                <a:latin typeface="Cambria" pitchFamily="18" charset="0"/>
              </a:rPr>
              <a:t>государства</a:t>
            </a:r>
            <a:endParaRPr lang="ru-RU" b="1" dirty="0" smtClean="0"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09607" y="1119329"/>
            <a:ext cx="4660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 рамках научно-исследовательской деятельности принято более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100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зарубежных исследователей из </a:t>
            </a:r>
          </a:p>
          <a:p>
            <a:pPr algn="r"/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30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государств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7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31521" y="244662"/>
            <a:ext cx="8245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Основные принципы и направления организации научно-исследовательской и инновационной деятельности  в 2014 году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826951" y="1049572"/>
            <a:ext cx="23839" cy="54864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30589" y="5223996"/>
            <a:ext cx="8722580" cy="238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739" y="1351721"/>
            <a:ext cx="461665" cy="2862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Основные направления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985962" y="938254"/>
            <a:ext cx="7500571" cy="556591"/>
          </a:xfrm>
          <a:prstGeom prst="rightArrow">
            <a:avLst>
              <a:gd name="adj1" fmla="val 67054"/>
              <a:gd name="adj2" fmla="val 103362"/>
            </a:avLst>
          </a:prstGeom>
          <a:ln cap="sq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расширение международного научного сотрудничества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978010" y="1528233"/>
            <a:ext cx="7585545" cy="515256"/>
          </a:xfrm>
          <a:prstGeom prst="rightArrow">
            <a:avLst>
              <a:gd name="adj1" fmla="val 78182"/>
              <a:gd name="adj2" fmla="val 124330"/>
            </a:avLst>
          </a:prstGeom>
          <a:ln cap="sq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участие в проектах и программах, направленных на решение социально значимых проблем, развития отраслей экономики, в интересах  Юга России, страны</a:t>
            </a:r>
          </a:p>
          <a:p>
            <a:pPr algn="ctr"/>
            <a:endParaRPr lang="ru-RU" sz="1200" b="1" dirty="0" smtClean="0">
              <a:latin typeface="Cambria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962108" y="2657955"/>
            <a:ext cx="7641204" cy="554366"/>
          </a:xfrm>
          <a:prstGeom prst="rightArrow">
            <a:avLst>
              <a:gd name="adj1" fmla="val 67054"/>
              <a:gd name="adj2" fmla="val 116713"/>
            </a:avLst>
          </a:prstGeom>
          <a:ln cap="sq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инновационная деятельность</a:t>
            </a:r>
          </a:p>
          <a:p>
            <a:pPr algn="ctr"/>
            <a:endParaRPr lang="ru-RU" sz="1200" b="1" dirty="0" smtClean="0">
              <a:latin typeface="Cambria" pitchFamily="18" charset="0"/>
            </a:endParaRPr>
          </a:p>
          <a:p>
            <a:pPr algn="ctr"/>
            <a:endParaRPr lang="ru-RU" sz="1200" b="1" dirty="0" smtClean="0">
              <a:latin typeface="Cambria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962109" y="3257363"/>
            <a:ext cx="7665056" cy="670602"/>
          </a:xfrm>
          <a:prstGeom prst="rightArrow">
            <a:avLst>
              <a:gd name="adj1" fmla="val 71858"/>
              <a:gd name="adj2" fmla="val 99720"/>
            </a:avLst>
          </a:prstGeom>
          <a:ln cap="sq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latin typeface="Cambria" pitchFamily="18" charset="0"/>
            </a:endParaRPr>
          </a:p>
          <a:p>
            <a:pPr algn="ctr"/>
            <a:r>
              <a:rPr lang="ru-RU" altLang="ru-RU" sz="1200" b="1" dirty="0" smtClean="0">
                <a:latin typeface="Cambria" pitchFamily="18" charset="0"/>
                <a:cs typeface="Arial Cyr" pitchFamily="34" charset="0"/>
              </a:rPr>
              <a:t>обеспечение участия  в программах развития, грантах, конкурсах государственных  и негосударственных организаций, промышленных компаний и фондов</a:t>
            </a:r>
            <a:endParaRPr lang="ru-RU" sz="1200" dirty="0" smtClean="0">
              <a:latin typeface="Cambria" pitchFamily="18" charset="0"/>
            </a:endParaRPr>
          </a:p>
          <a:p>
            <a:pPr algn="ctr"/>
            <a:endParaRPr lang="ru-RU" sz="1200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970059" y="3955418"/>
            <a:ext cx="7601447" cy="661636"/>
          </a:xfrm>
          <a:prstGeom prst="rightArrow">
            <a:avLst>
              <a:gd name="adj1" fmla="val 59302"/>
              <a:gd name="adj2" fmla="val 95677"/>
            </a:avLst>
          </a:prstGeom>
          <a:ln cap="sq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обеспечение выполнения государственного задания </a:t>
            </a:r>
          </a:p>
          <a:p>
            <a:pPr algn="ctr"/>
            <a:endParaRPr lang="ru-RU" sz="1200" b="1" dirty="0" smtClean="0">
              <a:latin typeface="Cambria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1919" y="5239910"/>
            <a:ext cx="461665" cy="13676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Принципы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976987" y="5025225"/>
            <a:ext cx="704424" cy="15557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</a:rPr>
              <a:t>проектно-</a:t>
            </a:r>
          </a:p>
          <a:p>
            <a:pPr algn="ctr">
              <a:lnSpc>
                <a:spcPct val="70000"/>
              </a:lnSpc>
            </a:pPr>
            <a:r>
              <a:rPr lang="ru-RU" sz="1200" b="1" dirty="0" err="1" smtClean="0">
                <a:solidFill>
                  <a:srgbClr val="FF0000"/>
                </a:solidFill>
                <a:latin typeface="Cambria" pitchFamily="18" charset="0"/>
              </a:rPr>
              <a:t>ориентиро</a:t>
            </a:r>
            <a:endParaRPr lang="ru-RU" sz="12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</a:rPr>
              <a:t>ванное</a:t>
            </a:r>
          </a:p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</a:rPr>
              <a:t> управление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1836755" y="5295567"/>
            <a:ext cx="15901" cy="1264261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5400000">
            <a:off x="2434411" y="5058355"/>
            <a:ext cx="316625" cy="15557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</a:rPr>
              <a:t>комплексность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2998956" y="5279666"/>
            <a:ext cx="6626" cy="1281488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5400000">
            <a:off x="3302419" y="5194847"/>
            <a:ext cx="704424" cy="15557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</a:rPr>
              <a:t>привлечение и поддержка молодых ученых, ведущих ученых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333441" y="5311471"/>
            <a:ext cx="0" cy="1248355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5400000">
            <a:off x="4758822" y="5156419"/>
            <a:ext cx="575157" cy="155571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</a:rPr>
              <a:t>обеспечение необходимой инфраструктурой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5720922" y="5327374"/>
            <a:ext cx="11933" cy="125233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5400000">
            <a:off x="6109582" y="5200803"/>
            <a:ext cx="542649" cy="13755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100" b="1" dirty="0" smtClean="0">
                <a:solidFill>
                  <a:srgbClr val="FF0000"/>
                </a:solidFill>
                <a:latin typeface="Cambria" pitchFamily="18" charset="0"/>
              </a:rPr>
              <a:t>единая информационная среда</a:t>
            </a:r>
            <a:endParaRPr lang="ru-RU" sz="11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flipH="1" flipV="1">
            <a:off x="7013030" y="5335325"/>
            <a:ext cx="2597" cy="1251011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5400000">
            <a:off x="7207791" y="5220033"/>
            <a:ext cx="962956" cy="1555714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Cambria" pitchFamily="18" charset="0"/>
              </a:rPr>
              <a:t>обеспечение реализации научных достижений в инновационной деятельности</a:t>
            </a:r>
            <a:endParaRPr lang="ru-RU" sz="12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V="1">
            <a:off x="8344807" y="5335325"/>
            <a:ext cx="11979" cy="1236434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955482" y="2070881"/>
            <a:ext cx="7703488" cy="616659"/>
          </a:xfrm>
          <a:prstGeom prst="rightArrow">
            <a:avLst>
              <a:gd name="adj1" fmla="val 67054"/>
              <a:gd name="adj2" fmla="val 116713"/>
            </a:avLst>
          </a:prstGeom>
          <a:ln cap="sq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расширение сотрудничества с предприятиями реального сектора экономики, организациями – заказчиками услуг </a:t>
            </a:r>
          </a:p>
          <a:p>
            <a:pPr algn="ctr"/>
            <a:endParaRPr lang="ru-RU" sz="1200" b="1" dirty="0" smtClean="0">
              <a:latin typeface="Cambria" pitchFamily="18" charset="0"/>
            </a:endParaRPr>
          </a:p>
          <a:p>
            <a:pPr algn="ctr"/>
            <a:endParaRPr lang="ru-RU" sz="1200" b="1" dirty="0" smtClean="0">
              <a:latin typeface="Cambria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955487" y="4635609"/>
            <a:ext cx="7625301" cy="571149"/>
          </a:xfrm>
          <a:prstGeom prst="rightArrow">
            <a:avLst>
              <a:gd name="adj1" fmla="val 59302"/>
              <a:gd name="adj2" fmla="val 110991"/>
            </a:avLst>
          </a:prstGeom>
          <a:ln cap="sq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200" b="1" dirty="0" smtClean="0">
                <a:latin typeface="Cambria" pitchFamily="18" charset="0"/>
              </a:rPr>
              <a:t>п</a:t>
            </a:r>
            <a:r>
              <a:rPr lang="ru-RU" sz="1200" b="1" dirty="0" smtClean="0">
                <a:latin typeface="Cambria" pitchFamily="18" charset="0"/>
              </a:rPr>
              <a:t>оддержка фундаментальных исследований по основным научным направлениям </a:t>
            </a:r>
            <a:endParaRPr lang="ru-RU" sz="1200" b="1" dirty="0" smtClean="0">
              <a:latin typeface="Cambria" pitchFamily="18" charset="0"/>
            </a:endParaRPr>
          </a:p>
          <a:p>
            <a:pPr algn="ctr"/>
            <a:endParaRPr lang="ru-RU" sz="1200" b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190452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Финансирование научно-исследовательской </a:t>
            </a:r>
            <a:b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</a:b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и инновационной деятельности: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развитие инфраструктуры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254443" y="1876514"/>
          <a:ext cx="4039262" cy="319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Line 3"/>
          <p:cNvSpPr>
            <a:spLocks noChangeShapeType="1"/>
          </p:cNvSpPr>
          <p:nvPr/>
        </p:nvSpPr>
        <p:spPr bwMode="gray">
          <a:xfrm flipH="1">
            <a:off x="4603804" y="1060574"/>
            <a:ext cx="26625" cy="446558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15122" y="1024376"/>
            <a:ext cx="4174435" cy="529442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sz="1600" b="1" dirty="0" smtClean="0">
                <a:solidFill>
                  <a:schemeClr val="bg1"/>
                </a:solidFill>
                <a:latin typeface="Georgia" pitchFamily="18" charset="0"/>
              </a:rPr>
              <a:t>Развитие инфраструктурных элементов</a:t>
            </a:r>
            <a:endParaRPr kumimoji="1" lang="en-US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2968" y="1597363"/>
            <a:ext cx="417224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участие в государственных программах, направленных на развитие инфраструктуры;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формирование программ университета по развитию инфраструктуры подразделений;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создание и поддержка подразделений, обеспечивающих эффективную реализацию проектов  в интересах региона и страны;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финансовая поддержка;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формирование эффективных форм взаимодействий в рамках научно-исследовательской и инновационной активности: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i="1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инжиниринговые и инновационные центры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i="1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технопарки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200" i="1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создание и развитие интегрированных структур (институты, академии, центры), включающих научные, научно-технологические, научно-конструкторские, </a:t>
            </a:r>
            <a:r>
              <a:rPr lang="ru-RU" sz="1200" i="1" dirty="0" err="1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инновационно-технологические</a:t>
            </a:r>
            <a:r>
              <a:rPr lang="ru-RU" sz="1200" i="1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и научно-образовательные подразделения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200" i="1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создание </a:t>
            </a:r>
            <a:r>
              <a:rPr lang="ru-RU" sz="1200" i="1" dirty="0" err="1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коллабораций</a:t>
            </a:r>
            <a:r>
              <a:rPr lang="ru-RU" sz="1200" i="1" dirty="0" smtClean="0">
                <a:solidFill>
                  <a:schemeClr val="tx2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различных уровней (научных коллективов, ученых, подразделений и  организаций –партнеров)</a:t>
            </a:r>
          </a:p>
          <a:p>
            <a:pPr>
              <a:buFontTx/>
              <a:buChar char="-"/>
            </a:pPr>
            <a:endParaRPr lang="ru-RU" sz="1400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27" name="Объект 3"/>
          <p:cNvSpPr txBox="1">
            <a:spLocks/>
          </p:cNvSpPr>
          <p:nvPr/>
        </p:nvSpPr>
        <p:spPr bwMode="auto">
          <a:xfrm>
            <a:off x="4731026" y="1538192"/>
            <a:ext cx="4158532" cy="4011818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203412" y="1112349"/>
            <a:ext cx="4336781" cy="70055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200" dirty="0" smtClean="0">
                <a:latin typeface="Cambria" pitchFamily="18" charset="0"/>
              </a:rPr>
              <a:t>Запущен уникальный высокопроизводительный кластер для проведения высокоуровневых квантово-химических расчетов (кластер IBM) </a:t>
            </a:r>
            <a:r>
              <a:rPr lang="ru-RU" sz="1200" dirty="0" smtClean="0">
                <a:latin typeface="Cambria" pitchFamily="18" charset="0"/>
              </a:rPr>
              <a:t>– совместно с </a:t>
            </a:r>
            <a:r>
              <a:rPr lang="ru-RU" sz="1200" dirty="0" smtClean="0">
                <a:latin typeface="Cambria" pitchFamily="18" charset="0"/>
              </a:rPr>
              <a:t>компанией IBM</a:t>
            </a:r>
            <a:endParaRPr lang="ru-RU" sz="1200" dirty="0" smtClean="0">
              <a:latin typeface="Cambria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271696" y="5746009"/>
          <a:ext cx="6097059" cy="846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353"/>
                <a:gridCol w="2032353"/>
                <a:gridCol w="2032353"/>
              </a:tblGrid>
              <a:tr h="4934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Для учебных целей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Для научных целей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Для сторонних организаций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2830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56,3 %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42,5%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1,2 %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68863" y="5764695"/>
            <a:ext cx="1705222" cy="81898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Параметры загрузки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о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борудования </a:t>
            </a:r>
            <a:endParaRPr lang="ru-RU" sz="16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667910" y="4778734"/>
            <a:ext cx="2075290" cy="81103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67,2 %</a:t>
            </a:r>
            <a:r>
              <a:rPr lang="ru-RU" sz="1600" dirty="0" smtClean="0">
                <a:latin typeface="Cambria" pitchFamily="18" charset="0"/>
              </a:rPr>
              <a:t> загрузки учебно-научного оборудования</a:t>
            </a:r>
            <a:endParaRPr lang="ru-RU" sz="1600" dirty="0">
              <a:latin typeface="Cambria" pitchFamily="18" charset="0"/>
            </a:endParaRPr>
          </a:p>
        </p:txBody>
      </p:sp>
      <p:sp>
        <p:nvSpPr>
          <p:cNvPr id="28" name="Выгнутая вверх стрелка 27"/>
          <p:cNvSpPr/>
          <p:nvPr/>
        </p:nvSpPr>
        <p:spPr>
          <a:xfrm rot="2213065">
            <a:off x="2855144" y="5094888"/>
            <a:ext cx="812603" cy="46912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54060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Инфраструктурные подразделения: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Центры коллективного пользования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241843" y="1246188"/>
            <a:ext cx="3669476" cy="890649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14</a:t>
            </a:r>
            <a:r>
              <a:rPr lang="ru-RU" sz="1200" dirty="0" smtClean="0">
                <a:latin typeface="Cambria" pitchFamily="18" charset="0"/>
              </a:rPr>
              <a:t> ЦКП, обеспечивающие проведение НИР в рамках более 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30</a:t>
            </a:r>
            <a:r>
              <a:rPr lang="ru-RU" sz="1200" dirty="0" smtClean="0">
                <a:latin typeface="Cambria" pitchFamily="18" charset="0"/>
              </a:rPr>
              <a:t> направлений исследований</a:t>
            </a:r>
            <a:endParaRPr lang="en-US" sz="1400" b="1" dirty="0">
              <a:solidFill>
                <a:schemeClr val="tx2">
                  <a:lumMod val="20000"/>
                  <a:lumOff val="8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Объект 3"/>
          <p:cNvSpPr txBox="1">
            <a:spLocks/>
          </p:cNvSpPr>
          <p:nvPr/>
        </p:nvSpPr>
        <p:spPr bwMode="auto">
          <a:xfrm>
            <a:off x="4786685" y="1458711"/>
            <a:ext cx="4086961" cy="2516941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244" y="4062810"/>
            <a:ext cx="349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 sz="1400" dirty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8734" y="928970"/>
            <a:ext cx="4083169" cy="529442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sz="1600" b="1" dirty="0" smtClean="0">
                <a:solidFill>
                  <a:schemeClr val="bg1"/>
                </a:solidFill>
                <a:latin typeface="Georgia" pitchFamily="18" charset="0"/>
              </a:rPr>
              <a:t>Основные показатели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sz="1600" b="1" dirty="0" smtClean="0">
                <a:solidFill>
                  <a:schemeClr val="bg1"/>
                </a:solidFill>
                <a:latin typeface="Georgia" pitchFamily="18" charset="0"/>
              </a:rPr>
              <a:t>результативности ЦКП</a:t>
            </a:r>
            <a:endParaRPr kumimoji="1" lang="en-US" sz="16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34393" y="1503825"/>
            <a:ext cx="40153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accent1"/>
                </a:solidFill>
                <a:latin typeface="Cambria" pitchFamily="18" charset="0"/>
              </a:rPr>
              <a:t>выполнено НИР с использованием оборудования ЦКП – </a:t>
            </a:r>
            <a:r>
              <a:rPr lang="ru-RU" sz="1300" b="1" dirty="0" smtClean="0">
                <a:solidFill>
                  <a:schemeClr val="accent1"/>
                </a:solidFill>
                <a:latin typeface="Cambria" pitchFamily="18" charset="0"/>
              </a:rPr>
              <a:t>114</a:t>
            </a:r>
          </a:p>
          <a:p>
            <a:pPr>
              <a:buFont typeface="Arial" pitchFamily="34" charset="0"/>
              <a:buChar char="•"/>
              <a:defRPr/>
            </a:pP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объем финансовых средств, привлеченных на выполнение   исследований с использованием оборудования ЦКП – </a:t>
            </a:r>
            <a:r>
              <a:rPr lang="ru-RU" sz="1300" b="1" dirty="0" smtClean="0">
                <a:solidFill>
                  <a:schemeClr val="accent1"/>
                </a:solidFill>
                <a:latin typeface="Cambria" pitchFamily="18" charset="0"/>
              </a:rPr>
              <a:t>347 937 тыс. руб.</a:t>
            </a:r>
            <a:r>
              <a:rPr lang="ru-RU" altLang="ru-RU" sz="1300" b="1" dirty="0" smtClean="0">
                <a:solidFill>
                  <a:schemeClr val="accent1"/>
                </a:solidFill>
                <a:latin typeface="Cambria" pitchFamily="18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количество публикаций, подготовленных по результатам использования оборудования ЦКП – </a:t>
            </a:r>
            <a:r>
              <a:rPr kumimoji="1" lang="ru-RU" altLang="ru-RU" sz="1300" b="1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147</a:t>
            </a:r>
            <a:endParaRPr kumimoji="1" lang="ru-RU" altLang="ru-RU" sz="1300" b="1" dirty="0" smtClean="0">
              <a:solidFill>
                <a:schemeClr val="accent1"/>
              </a:solidFill>
              <a:latin typeface="Cambria" pitchFamily="18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количество патентов, полученных по результатам работ, проведенных с использованием оборудования ЦКП </a:t>
            </a: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– </a:t>
            </a:r>
            <a:r>
              <a:rPr kumimoji="1" lang="ru-RU" altLang="ru-RU" sz="1300" b="1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9</a:t>
            </a:r>
          </a:p>
          <a:p>
            <a:pPr>
              <a:buFont typeface="Arial" pitchFamily="34" charset="0"/>
              <a:buChar char="•"/>
              <a:defRPr/>
            </a:pP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Процент загрузки оборудования в ЦКП </a:t>
            </a:r>
            <a:r>
              <a:rPr kumimoji="1" lang="ru-RU" altLang="ru-RU" sz="1300" b="1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– 71,5</a:t>
            </a:r>
            <a:endParaRPr lang="ru-RU" altLang="ru-RU" sz="1300" b="1" dirty="0">
              <a:solidFill>
                <a:schemeClr val="accent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35218" y="2233475"/>
            <a:ext cx="4543516" cy="145593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Балансовая стоимость оборудования :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менее 500 тыс. руб. -  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49%</a:t>
            </a:r>
            <a:r>
              <a:rPr lang="ru-RU" sz="1400" dirty="0" smtClean="0">
                <a:latin typeface="Cambria" pitchFamily="18" charset="0"/>
              </a:rPr>
              <a:t> оборудования ЦКП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от 500 тыс. до 3 млн.руб.  - 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31%</a:t>
            </a:r>
            <a:r>
              <a:rPr lang="ru-RU" sz="1400" dirty="0" smtClean="0">
                <a:latin typeface="Cambria" pitchFamily="18" charset="0"/>
              </a:rPr>
              <a:t> оборудования ЦКП</a:t>
            </a:r>
          </a:p>
          <a:p>
            <a:pPr>
              <a:defRPr/>
            </a:pPr>
            <a:r>
              <a:rPr lang="ru-RU" sz="1400" dirty="0" smtClean="0">
                <a:latin typeface="Cambria" pitchFamily="18" charset="0"/>
              </a:rPr>
              <a:t>свыше 3 млн. руб. – 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20%</a:t>
            </a:r>
            <a:r>
              <a:rPr lang="ru-RU" sz="1400" dirty="0" smtClean="0">
                <a:latin typeface="Cambria" pitchFamily="18" charset="0"/>
              </a:rPr>
              <a:t> оборудования ЦКП</a:t>
            </a:r>
          </a:p>
          <a:p>
            <a:pPr>
              <a:defRPr/>
            </a:pPr>
            <a:endParaRPr lang="ru-RU" sz="1200" dirty="0" smtClean="0">
              <a:latin typeface="Cambria" pitchFamily="18" charset="0"/>
            </a:endParaRPr>
          </a:p>
        </p:txBody>
      </p:sp>
      <p:sp>
        <p:nvSpPr>
          <p:cNvPr id="27" name="Объект 3"/>
          <p:cNvSpPr txBox="1">
            <a:spLocks/>
          </p:cNvSpPr>
          <p:nvPr/>
        </p:nvSpPr>
        <p:spPr bwMode="auto">
          <a:xfrm>
            <a:off x="247815" y="4346360"/>
            <a:ext cx="4086961" cy="2022635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9864" y="3816619"/>
            <a:ext cx="4109499" cy="529442"/>
          </a:xfrm>
          <a:prstGeom prst="rect">
            <a:avLst/>
          </a:prstGeom>
          <a:solidFill>
            <a:schemeClr val="accent1"/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sz="1200" b="1" dirty="0" smtClean="0">
                <a:solidFill>
                  <a:schemeClr val="bg1"/>
                </a:solidFill>
                <a:latin typeface="Georgia" pitchFamily="18" charset="0"/>
              </a:rPr>
              <a:t>Функционирование в рамках взаимодействий с внешними пользователями</a:t>
            </a:r>
            <a:endParaRPr kumimoji="1" lang="en-US" sz="1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2515" y="4357313"/>
            <a:ext cx="407504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accent1"/>
                </a:solidFill>
                <a:latin typeface="Cambria" pitchFamily="18" charset="0"/>
              </a:rPr>
              <a:t>количество внешних пользователей – </a:t>
            </a:r>
            <a:r>
              <a:rPr lang="ru-RU" sz="1300" b="1" dirty="0" smtClean="0">
                <a:solidFill>
                  <a:schemeClr val="accent1"/>
                </a:solidFill>
                <a:latin typeface="Cambria" pitchFamily="18" charset="0"/>
              </a:rPr>
              <a:t>245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300" dirty="0" smtClean="0">
                <a:solidFill>
                  <a:schemeClr val="accent1"/>
                </a:solidFill>
                <a:latin typeface="Cambria" pitchFamily="18" charset="0"/>
              </a:rPr>
              <a:t>объем оказанных услуг сторонним организациям – </a:t>
            </a:r>
            <a:r>
              <a:rPr lang="ru-RU" sz="1300" b="1" dirty="0" smtClean="0">
                <a:solidFill>
                  <a:schemeClr val="accent1"/>
                </a:solidFill>
                <a:latin typeface="Cambria" pitchFamily="18" charset="0"/>
              </a:rPr>
              <a:t>5 869  тыс.руб.</a:t>
            </a:r>
          </a:p>
          <a:p>
            <a:pPr>
              <a:buFont typeface="Arial" pitchFamily="34" charset="0"/>
              <a:buChar char="•"/>
            </a:pP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выполнено около </a:t>
            </a:r>
            <a:r>
              <a:rPr lang="ru-RU" sz="1300" b="1" dirty="0" smtClean="0">
                <a:solidFill>
                  <a:schemeClr val="accent1"/>
                </a:solidFill>
                <a:latin typeface="Cambria" pitchFamily="18" charset="0"/>
              </a:rPr>
              <a:t>800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работ совместно с предприятиями, организациями-партнерами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ru-RU" sz="1300" b="1" dirty="0" smtClean="0">
                <a:solidFill>
                  <a:schemeClr val="accent1"/>
                </a:solidFill>
                <a:latin typeface="Cambria" pitchFamily="18" charset="0"/>
              </a:rPr>
              <a:t>37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предприятий-партнеров, в том числе:</a:t>
            </a:r>
          </a:p>
          <a:p>
            <a:r>
              <a:rPr lang="ru-RU" sz="1300" b="1" dirty="0" smtClean="0">
                <a:solidFill>
                  <a:schemeClr val="accent1"/>
                </a:solidFill>
                <a:latin typeface="Cambria" pitchFamily="18" charset="0"/>
              </a:rPr>
              <a:t>4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проекта в рамках международного взаимодействия</a:t>
            </a:r>
          </a:p>
          <a:p>
            <a:r>
              <a:rPr lang="ru-RU" sz="1300" b="1" dirty="0" smtClean="0">
                <a:solidFill>
                  <a:schemeClr val="accent1"/>
                </a:solidFill>
                <a:latin typeface="Cambria" pitchFamily="18" charset="0"/>
              </a:rPr>
              <a:t>4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проекта в рамках </a:t>
            </a:r>
            <a:r>
              <a:rPr kumimoji="1" lang="ru-RU" altLang="ru-RU" sz="1300" dirty="0" err="1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госзадания</a:t>
            </a: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 и заключенных соглашений с </a:t>
            </a:r>
            <a:r>
              <a:rPr kumimoji="1" lang="ru-RU" altLang="ru-RU" sz="1300" dirty="0" err="1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Минобрнауки</a:t>
            </a:r>
            <a:r>
              <a:rPr kumimoji="1" lang="ru-RU" altLang="ru-RU" sz="1300" dirty="0" smtClean="0">
                <a:solidFill>
                  <a:schemeClr val="accent1"/>
                </a:solidFill>
                <a:latin typeface="Cambria" pitchFamily="18" charset="0"/>
                <a:cs typeface="Arial" charset="0"/>
              </a:rPr>
              <a:t> РФ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9826" y="4039263"/>
            <a:ext cx="2369488" cy="251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2729" y="4055165"/>
            <a:ext cx="2130951" cy="254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190452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Финансирование научно-исследовательской </a:t>
            </a:r>
            <a:b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</a:b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и инновационной деятельности: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Центры коллективного пользования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 bwMode="auto">
          <a:xfrm>
            <a:off x="341907" y="3562183"/>
            <a:ext cx="8272303" cy="2937999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17" name="Текст 5"/>
          <p:cNvSpPr txBox="1">
            <a:spLocks/>
          </p:cNvSpPr>
          <p:nvPr/>
        </p:nvSpPr>
        <p:spPr bwMode="auto">
          <a:xfrm>
            <a:off x="3053157" y="3255824"/>
            <a:ext cx="2942125" cy="4764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500" b="1" dirty="0" smtClean="0">
                <a:solidFill>
                  <a:srgbClr val="FF0000"/>
                </a:solidFill>
                <a:latin typeface="Cambria" pitchFamily="18" charset="0"/>
              </a:rPr>
              <a:t>Необходимо</a:t>
            </a:r>
            <a:endParaRPr kumimoji="1" lang="ru-RU" altLang="ru-RU" sz="15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710" y="3458817"/>
            <a:ext cx="8229601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endParaRPr lang="ru-RU" sz="16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систематическое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информационное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освещение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о деятельности и возможностях 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ЦКП</a:t>
            </a:r>
          </a:p>
          <a:p>
            <a:pPr lvl="0">
              <a:lnSpc>
                <a:spcPct val="80000"/>
              </a:lnSpc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развитие тематик проектов с применением оборудования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ЦКП</a:t>
            </a:r>
          </a:p>
          <a:p>
            <a:pPr lvl="0">
              <a:lnSpc>
                <a:spcPct val="80000"/>
              </a:lnSpc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расширение взаимодействий с предприятиями  и организациями в рамках совместных НИР и выполнения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услуг</a:t>
            </a:r>
          </a:p>
          <a:p>
            <a:pPr lvl="0">
              <a:lnSpc>
                <a:spcPct val="80000"/>
              </a:lnSpc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синхронизация методик, услуг и их организационно-экономического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обеспечения</a:t>
            </a:r>
          </a:p>
          <a:p>
            <a:pPr>
              <a:lnSpc>
                <a:spcPct val="80000"/>
              </a:lnSpc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формирование тематик совместных научных проектов </a:t>
            </a: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lnSpc>
                <a:spcPct val="80000"/>
              </a:lnSpc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нормирование стоимости услуг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ЦКП</a:t>
            </a:r>
          </a:p>
          <a:p>
            <a:pPr lvl="0">
              <a:lnSpc>
                <a:spcPct val="80000"/>
              </a:lnSpc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определение критериев работы эффективности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ЦКП</a:t>
            </a:r>
          </a:p>
          <a:p>
            <a:pPr lvl="0">
              <a:lnSpc>
                <a:spcPct val="80000"/>
              </a:lnSpc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организация  научных практик студентов и научных стажировок</a:t>
            </a:r>
          </a:p>
          <a:p>
            <a:pPr lvl="0">
              <a:buFont typeface="Wingdings" pitchFamily="2" charset="2"/>
              <a:buChar char="ü"/>
            </a:pPr>
            <a:endParaRPr lang="ru-RU" sz="13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46490" y="1081377"/>
            <a:ext cx="7569641" cy="1121134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Задача:</a:t>
            </a:r>
            <a:r>
              <a:rPr lang="ru-RU" sz="1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овышение экономической эффективности , результативности НИОКРТ от эксплуатации оборудования ЦКП, повышение спроса на услуги и РИД с применением научно-технологического задела, соответствующего мировому уровню</a:t>
            </a:r>
            <a:endParaRPr lang="en-US" sz="1400" b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255768" y="2305877"/>
            <a:ext cx="4602480" cy="101776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ЮФУ в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КАТАЛОГЕ-НП занимает </a:t>
            </a: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13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место среди </a:t>
            </a:r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985 </a:t>
            </a:r>
            <a:r>
              <a:rPr lang="ru-RU" sz="14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вузов и профилирующих организаций </a:t>
            </a:r>
            <a:endParaRPr lang="en-US" sz="1400" b="1" dirty="0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4494" y="2314948"/>
            <a:ext cx="3704852" cy="100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54060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Инфраструктурные </a:t>
            </a: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проекты </a:t>
            </a: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реализация программ развития </a:t>
            </a:r>
            <a:endParaRPr lang="ru-RU" altLang="en-US" b="1" dirty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244" y="4062810"/>
            <a:ext cx="3499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ru-RU" sz="1400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altLang="ru-RU" sz="1400" dirty="0">
              <a:solidFill>
                <a:schemeClr val="tx2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357315" y="985962"/>
            <a:ext cx="4413569" cy="858741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Реализуется Программа развития Ботанического сада на 2014-2015 гг</a:t>
            </a:r>
            <a:r>
              <a:rPr lang="ru-RU" sz="16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(рук.  -  д.п.н. , доцент Т.В.  </a:t>
            </a:r>
            <a:r>
              <a:rPr lang="ru-RU" sz="1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Вардуни</a:t>
            </a:r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1600" b="1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gray">
          <a:xfrm flipH="1">
            <a:off x="4182402" y="1060574"/>
            <a:ext cx="10723" cy="552310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 sz="1200" b="1" dirty="0">
              <a:latin typeface="Cambria" pitchFamily="18" charset="0"/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 bwMode="auto">
          <a:xfrm>
            <a:off x="4452729" y="1932168"/>
            <a:ext cx="4341413" cy="45640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Приоритетные направления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:  Науки о жизни, Рациональное природопользование</a:t>
            </a:r>
            <a:endParaRPr lang="ru-RU" sz="1300" b="1" dirty="0" smtClean="0">
              <a:solidFill>
                <a:schemeClr val="tx2"/>
              </a:solidFill>
              <a:latin typeface="Cambria" pitchFamily="18" charset="0"/>
              <a:ea typeface="Courier New" pitchFamily="49" charset="0"/>
              <a:cs typeface="Times New Roman" pitchFamily="18" charset="0"/>
            </a:endParaRPr>
          </a:p>
          <a:p>
            <a:pPr marL="36000" lvl="0" indent="360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Критические технологии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: нано-, </a:t>
            </a: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био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-, информационные и когнитивные технологии, геномные, </a:t>
            </a: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протеомные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 и </a:t>
            </a: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постгеномные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 технологии; клеточные технологии, биомедицинские и ветеринарные технологии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pPr marL="36000" lvl="0" indent="36000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Более </a:t>
            </a: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20 направлений научных исследований</a:t>
            </a:r>
          </a:p>
          <a:p>
            <a:pPr marL="36000" indent="360000"/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Задачи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 Программы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:</a:t>
            </a:r>
            <a:endParaRPr lang="ru-RU" sz="1300" dirty="0" smtClean="0">
              <a:solidFill>
                <a:schemeClr val="tx2"/>
              </a:solidFill>
              <a:latin typeface="Cambria" pitchFamily="18" charset="0"/>
              <a:ea typeface="Courier New" pitchFamily="49" charset="0"/>
              <a:cs typeface="Times New Roman" pitchFamily="18" charset="0"/>
            </a:endParaRPr>
          </a:p>
          <a:p>
            <a:pPr marL="36000" indent="360000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развитие материально-технической базы БС  </a:t>
            </a:r>
          </a:p>
          <a:p>
            <a:pPr marL="36000" indent="360000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формирование </a:t>
            </a:r>
            <a:r>
              <a:rPr lang="ru-RU" sz="1300" dirty="0" err="1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коллабораций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 с ведущими научными центрами</a:t>
            </a:r>
          </a:p>
          <a:p>
            <a:pPr marL="36000" lvl="0" indent="360000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развитие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научного потенциала</a:t>
            </a:r>
          </a:p>
          <a:p>
            <a:pPr marL="36000" indent="360000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создание условий для обмена опытом с ведущими научными коллективами</a:t>
            </a:r>
          </a:p>
          <a:p>
            <a:pPr marL="36000" indent="360000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использования ЦКП ЮФУ для развития научных и инновационных исследований на базе Ботанического сада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ЮФУ</a:t>
            </a:r>
            <a:endParaRPr lang="ru-RU" sz="13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6000" indent="360000" algn="ctr"/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Финансирование </a:t>
            </a: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Программы – </a:t>
            </a:r>
            <a:endParaRPr lang="ru-RU" sz="1300" b="1" dirty="0" smtClean="0">
              <a:solidFill>
                <a:schemeClr val="tx2"/>
              </a:solidFill>
              <a:latin typeface="Cambria" pitchFamily="18" charset="0"/>
              <a:cs typeface="+mn-cs"/>
            </a:endParaRPr>
          </a:p>
          <a:p>
            <a:pPr marL="36000" indent="360000" algn="ctr"/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около </a:t>
            </a: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70 млн. </a:t>
            </a: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руб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  <a:cs typeface="+mn-cs"/>
              </a:rPr>
              <a:t>.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344" y="1089329"/>
            <a:ext cx="3872286" cy="2289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 рамках ФЦП реализуется </a:t>
            </a:r>
            <a:r>
              <a:rPr lang="ru-RU" sz="1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проект по развитию ЦКП «Высокие технологии»</a:t>
            </a:r>
            <a:r>
              <a:rPr lang="ru-RU" sz="12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для эффективного участия в реализации междисциплинарных проектов по исследованию механизмов управления клеточными функциями для решения для решения фундаментальных и прикладных задач в области биологии и медицины, в том числе регенеративной медицины </a:t>
            </a:r>
            <a:endParaRPr lang="ru-RU" sz="1300" b="1" dirty="0" smtClean="0">
              <a:solidFill>
                <a:schemeClr val="bg1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рук. – </a:t>
            </a:r>
            <a:r>
              <a:rPr lang="ru-RU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д.т.н., профессор Панич </a:t>
            </a:r>
            <a:r>
              <a:rPr lang="ru-RU" sz="1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А.Е.)</a:t>
            </a:r>
            <a:endParaRPr lang="ru-RU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Текст 3"/>
          <p:cNvSpPr txBox="1">
            <a:spLocks/>
          </p:cNvSpPr>
          <p:nvPr/>
        </p:nvSpPr>
        <p:spPr bwMode="auto">
          <a:xfrm>
            <a:off x="238539" y="3466769"/>
            <a:ext cx="3824578" cy="314871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Приоритетное направление: </a:t>
            </a: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Живые системы</a:t>
            </a: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ea typeface="Courier New" pitchFamily="49" charset="0"/>
                <a:cs typeface="Times New Roman" pitchFamily="18" charset="0"/>
              </a:rPr>
              <a:t>Задачи:</a:t>
            </a: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оснащение ЦКП современным уникальным оборудованием</a:t>
            </a: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повышение уровня сложности и расширения выполняемых научно-технических услуг, </a:t>
            </a: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обеспечение доступности и </a:t>
            </a:r>
            <a:r>
              <a:rPr lang="ru-RU" sz="1200" dirty="0" err="1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востребованности</a:t>
            </a: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 оборудования ЦКП </a:t>
            </a: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внедрение новых научных направлений деятельности</a:t>
            </a:r>
            <a:endParaRPr lang="ru-RU" sz="1200" b="1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Финансирование проекта:</a:t>
            </a: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77,42 млн. руб. – </a:t>
            </a: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бюджетное финансирование</a:t>
            </a: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8,82 млн. руб. – </a:t>
            </a:r>
            <a:r>
              <a:rPr lang="ru-RU" sz="1200" dirty="0" err="1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софинансирование</a:t>
            </a:r>
            <a:r>
              <a:rPr lang="ru-RU" sz="1200" dirty="0" smtClean="0">
                <a:solidFill>
                  <a:schemeClr val="tx2"/>
                </a:solidFill>
                <a:latin typeface="Cambria" pitchFamily="18" charset="0"/>
                <a:cs typeface="Times New Roman" pitchFamily="18" charset="0"/>
              </a:rPr>
              <a:t> ЮФУ</a:t>
            </a:r>
            <a:endParaRPr lang="ru-RU" sz="1200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050" b="1" dirty="0" smtClean="0">
              <a:solidFill>
                <a:schemeClr val="tx2"/>
              </a:solidFill>
              <a:latin typeface="Cambria" pitchFamily="18" charset="0"/>
              <a:cs typeface="Times New Roman" pitchFamily="18" charset="0"/>
            </a:endParaRPr>
          </a:p>
          <a:p>
            <a:pPr marL="36000" lvl="0" indent="360000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07804" y="265814"/>
            <a:ext cx="7559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Создание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ЦКП «Центр ядерной медицины ЮФУ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»</a:t>
            </a:r>
          </a:p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с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овместно с НИЦ «Курчатовский институт»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22166" y="708519"/>
            <a:ext cx="3979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0" name="Объект 3"/>
          <p:cNvSpPr txBox="1">
            <a:spLocks/>
          </p:cNvSpPr>
          <p:nvPr/>
        </p:nvSpPr>
        <p:spPr bwMode="auto">
          <a:xfrm>
            <a:off x="256250" y="1168842"/>
            <a:ext cx="4562240" cy="2552368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252000" anchor="ctr"/>
          <a:lstStyle>
            <a:lvl1pPr marL="354013" indent="-180975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171450" lvl="2" indent="-171450"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Подготовка и обучение востребованных специалистов</a:t>
            </a:r>
            <a:endParaRPr lang="ru-RU" sz="1300" dirty="0">
              <a:latin typeface="Cambria" pitchFamily="18" charset="0"/>
            </a:endParaRPr>
          </a:p>
          <a:p>
            <a:pPr marL="171450" lvl="2" indent="-171450"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Проведение научных  фундаментальных и прикладных исследований: </a:t>
            </a:r>
          </a:p>
          <a:p>
            <a:pPr marL="742950" lvl="3" indent="-285750"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Методы ядерной медицины</a:t>
            </a:r>
          </a:p>
          <a:p>
            <a:pPr marL="742950" lvl="3" indent="-285750"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Радиобиология</a:t>
            </a:r>
          </a:p>
          <a:p>
            <a:pPr marL="742950" lvl="3" indent="-285750"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Изучение свойств радиоизотопов</a:t>
            </a:r>
          </a:p>
          <a:p>
            <a:pPr marL="742950" lvl="3" indent="-285750"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Разработка новых </a:t>
            </a:r>
            <a:r>
              <a:rPr lang="ru-RU" sz="1300" dirty="0" smtClean="0">
                <a:latin typeface="Cambria" pitchFamily="18" charset="0"/>
              </a:rPr>
              <a:t>РФП</a:t>
            </a:r>
          </a:p>
          <a:p>
            <a:pPr marL="742950" lvl="3" indent="-285750"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Исследование новых свойств материалов</a:t>
            </a:r>
          </a:p>
          <a:p>
            <a:pPr marL="742950" lvl="3" indent="-285750"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Функциональные покрытия</a:t>
            </a:r>
            <a:endParaRPr lang="ru-RU" sz="1300" dirty="0" smtClean="0">
              <a:latin typeface="Cambria" pitchFamily="18" charset="0"/>
            </a:endParaRPr>
          </a:p>
          <a:p>
            <a:pPr marL="742950" lvl="3" indent="-285750"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Проведение доклинических исследований</a:t>
            </a:r>
          </a:p>
          <a:p>
            <a:pPr marL="171450" lvl="2" indent="-171450"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95250" algn="l"/>
              </a:tabLst>
              <a:defRPr/>
            </a:pPr>
            <a:r>
              <a:rPr lang="ru-RU" sz="1300" dirty="0" smtClean="0">
                <a:latin typeface="Cambria" pitchFamily="18" charset="0"/>
              </a:rPr>
              <a:t>Обеспечение </a:t>
            </a:r>
            <a:r>
              <a:rPr lang="ru-RU" sz="1300" dirty="0">
                <a:latin typeface="Cambria" pitchFamily="18" charset="0"/>
              </a:rPr>
              <a:t>региона радиофармацевтическими препаратами</a:t>
            </a:r>
          </a:p>
        </p:txBody>
      </p:sp>
      <p:sp>
        <p:nvSpPr>
          <p:cNvPr id="31" name="Текст 5"/>
          <p:cNvSpPr txBox="1">
            <a:spLocks/>
          </p:cNvSpPr>
          <p:nvPr/>
        </p:nvSpPr>
        <p:spPr bwMode="auto">
          <a:xfrm>
            <a:off x="880319" y="920714"/>
            <a:ext cx="3510389" cy="350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altLang="ru-RU" sz="1600" b="1" dirty="0" smtClean="0">
                <a:solidFill>
                  <a:schemeClr val="tx2"/>
                </a:solidFill>
                <a:latin typeface="Cambria" pitchFamily="18" charset="0"/>
              </a:rPr>
              <a:t>Направления</a:t>
            </a:r>
            <a:r>
              <a:rPr kumimoji="1" lang="ru-RU" altLang="ru-RU" sz="1600" b="1" dirty="0" smtClean="0">
                <a:solidFill>
                  <a:srgbClr val="3D4959"/>
                </a:solidFill>
                <a:latin typeface="Cambria" pitchFamily="18" charset="0"/>
              </a:rPr>
              <a:t> </a:t>
            </a:r>
            <a:r>
              <a:rPr kumimoji="1" lang="ru-RU" altLang="ru-RU" sz="1600" b="1" dirty="0" smtClean="0">
                <a:solidFill>
                  <a:schemeClr val="tx2"/>
                </a:solidFill>
                <a:latin typeface="Cambria" pitchFamily="18" charset="0"/>
              </a:rPr>
              <a:t>деятельности</a:t>
            </a:r>
            <a:endParaRPr kumimoji="1" lang="ru-RU" altLang="ru-RU" sz="16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4905955" y="1447137"/>
            <a:ext cx="3967701" cy="2250220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sysDash"/>
          </a:ln>
          <a:effectLst/>
        </p:spPr>
        <p:txBody>
          <a:bodyPr anchor="ctr"/>
          <a:lstStyle/>
          <a:p>
            <a:pPr marL="285750" lvl="1" indent="-285750">
              <a:spcAft>
                <a:spcPts val="0"/>
              </a:spcAft>
              <a:buClr>
                <a:srgbClr val="667A95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mbria" pitchFamily="18" charset="0"/>
              </a:rPr>
              <a:t>Проведение исследований совместно с ведущими российскими и мировыми научными </a:t>
            </a:r>
            <a:r>
              <a:rPr lang="ru-RU" sz="1400" dirty="0" smtClean="0">
                <a:latin typeface="Cambria" pitchFamily="18" charset="0"/>
              </a:rPr>
              <a:t>организациями</a:t>
            </a:r>
          </a:p>
          <a:p>
            <a:pPr marL="285750" lvl="1" indent="-285750">
              <a:spcAft>
                <a:spcPts val="0"/>
              </a:spcAft>
              <a:buClr>
                <a:srgbClr val="667A95"/>
              </a:buClr>
              <a:defRPr/>
            </a:pPr>
            <a:endParaRPr lang="ru-RU" sz="1400" dirty="0">
              <a:latin typeface="Cambria" pitchFamily="18" charset="0"/>
            </a:endParaRPr>
          </a:p>
          <a:p>
            <a:pPr marL="285750" lvl="1" indent="-285750">
              <a:spcAft>
                <a:spcPts val="0"/>
              </a:spcAft>
              <a:buClr>
                <a:srgbClr val="667A95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Cambria" pitchFamily="18" charset="0"/>
              </a:rPr>
              <a:t>Заказ на проведение прикладных исследований со стороны российский и зарубежных </a:t>
            </a:r>
            <a:r>
              <a:rPr lang="ru-RU" sz="1400" dirty="0" smtClean="0">
                <a:latin typeface="Cambria" pitchFamily="18" charset="0"/>
              </a:rPr>
              <a:t>организаций</a:t>
            </a:r>
          </a:p>
          <a:p>
            <a:pPr marL="285750" lvl="1" indent="-285750">
              <a:spcAft>
                <a:spcPts val="0"/>
              </a:spcAft>
              <a:buClr>
                <a:srgbClr val="667A95"/>
              </a:buClr>
              <a:defRPr/>
            </a:pPr>
            <a:endParaRPr lang="ru-RU" sz="1400" dirty="0">
              <a:latin typeface="Cambria" pitchFamily="18" charset="0"/>
            </a:endParaRPr>
          </a:p>
          <a:p>
            <a:pPr marL="285750" lvl="1" indent="-285750">
              <a:spcAft>
                <a:spcPts val="0"/>
              </a:spcAft>
              <a:buClr>
                <a:srgbClr val="667A95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Cambria" pitchFamily="18" charset="0"/>
              </a:rPr>
              <a:t>Государственное </a:t>
            </a:r>
            <a:r>
              <a:rPr lang="ru-RU" sz="1400" dirty="0">
                <a:latin typeface="Cambria" pitchFamily="18" charset="0"/>
              </a:rPr>
              <a:t>финансирование исследований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894347" y="1001287"/>
            <a:ext cx="3971357" cy="3981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4E5D72"/>
            </a:solidFill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kumimoji="1" lang="ru-RU" sz="1400" b="1" dirty="0">
                <a:solidFill>
                  <a:schemeClr val="bg1"/>
                </a:solidFill>
                <a:latin typeface="Cambria" pitchFamily="18" charset="0"/>
              </a:rPr>
              <a:t>Принципы организации исследований</a:t>
            </a:r>
            <a:endParaRPr kumimoji="1" lang="en-US" sz="1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6701" y="4293704"/>
            <a:ext cx="3215970" cy="219655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lvl="1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Проведение доклинических исследований для регистрации на территории РФ:</a:t>
            </a:r>
          </a:p>
          <a:p>
            <a:pPr marL="742950" lvl="2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Медицинские изделия</a:t>
            </a:r>
          </a:p>
          <a:p>
            <a:pPr marL="742950" lvl="2" indent="-285750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1400" dirty="0">
                <a:solidFill>
                  <a:schemeClr val="tx1"/>
                </a:solidFill>
                <a:latin typeface="Cambria" pitchFamily="18" charset="0"/>
              </a:rPr>
              <a:t>Радиофармацевтические препараты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6701" y="3798083"/>
            <a:ext cx="2985382" cy="425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Cambria" pitchFamily="18" charset="0"/>
              </a:rPr>
              <a:t>Трансфер технологий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3558215" y="3872297"/>
            <a:ext cx="4377186" cy="49296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4198288" y="4802588"/>
            <a:ext cx="3872285" cy="89054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Проект государственно-частного партнерства</a:t>
            </a:r>
            <a:endParaRPr lang="ru-RU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07804" y="265814"/>
            <a:ext cx="755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Р</a:t>
            </a:r>
            <a:r>
              <a:rPr lang="ru-RU" altLang="en-US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езультаты научно-исследовательской деятельности студентов и молодых ученых в 2014 году</a:t>
            </a:r>
            <a:endParaRPr lang="ru-RU" altLang="en-US" b="1" dirty="0" smtClean="0">
              <a:solidFill>
                <a:srgbClr val="FF0000"/>
              </a:solidFill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46490" y="1599192"/>
          <a:ext cx="8674873" cy="491882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295240"/>
                <a:gridCol w="1379633"/>
              </a:tblGrid>
              <a:tr h="471842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Количество</a:t>
                      </a:r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0212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Доклады на научных конференциях, семинарах и т.п. всех уровней (в том числе студенческих), всего,</a:t>
                      </a:r>
                    </a:p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 из них:</a:t>
                      </a:r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4 446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  международных, всероссийских, региональных</a:t>
                      </a:r>
                      <a:endParaRPr lang="ru-RU" sz="140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2 506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697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Научные публикации, всего,</a:t>
                      </a:r>
                    </a:p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 из них:</a:t>
                      </a:r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2 936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 - изданные за рубежом</a:t>
                      </a:r>
                      <a:endParaRPr lang="ru-RU" sz="140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181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 - без соавторов - работников вуза</a:t>
                      </a:r>
                      <a:endParaRPr lang="ru-RU" sz="140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942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70212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Медали, дипломы, грамоты, премии и т.п., полученные на конкурсах на лучшую научно-исследовательскую работу и на выставках, всего,</a:t>
                      </a:r>
                    </a:p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 из них:</a:t>
                      </a:r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452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7534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открытый конкурс, проводимый по приказу Минобрнауки России, на лучшую научную работу студентов по естественным, техническим и гуманитарным наукам</a:t>
                      </a:r>
                      <a:endParaRPr lang="ru-RU" sz="140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Заявки на объекты интеллектуальной собственности</a:t>
                      </a:r>
                      <a:endParaRPr lang="ru-RU" sz="140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50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697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Студенческие проекты, поданные на конкурсы грантов, всего,</a:t>
                      </a:r>
                    </a:p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 из них:</a:t>
                      </a:r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108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  гранты, выигранные студентами</a:t>
                      </a:r>
                      <a:endParaRPr lang="ru-RU" sz="140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68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3241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Стипендии Президента Российской Федерации, получаемые студентами</a:t>
                      </a:r>
                      <a:endParaRPr lang="ru-RU" sz="140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690">
                <a:tc>
                  <a:txBody>
                    <a:bodyPr/>
                    <a:lstStyle/>
                    <a:p>
                      <a:pPr marL="36195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ru-RU" sz="1400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Стипендии Правительства Российской Федерации, получаемые студентами</a:t>
                      </a:r>
                      <a:endParaRPr lang="ru-RU" sz="1400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latin typeface="Cambria" pitchFamily="18" charset="0"/>
                        </a:rPr>
                        <a:t>9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44549" marR="44549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Рамка 11"/>
          <p:cNvSpPr/>
          <p:nvPr/>
        </p:nvSpPr>
        <p:spPr>
          <a:xfrm>
            <a:off x="326002" y="1129085"/>
            <a:ext cx="3490623" cy="37371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Количество аспирантов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- 300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4" name="Рамка 13"/>
          <p:cNvSpPr/>
          <p:nvPr/>
        </p:nvSpPr>
        <p:spPr>
          <a:xfrm>
            <a:off x="5216056" y="962108"/>
            <a:ext cx="3666876" cy="5486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Количество докторантов -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41</a:t>
            </a:r>
            <a:endParaRPr lang="ru-RU" b="1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438408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2531" y="536158"/>
            <a:ext cx="755974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ПРОЕКТ РЕШЕНИЯ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80" y="262011"/>
            <a:ext cx="946598" cy="88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822166" y="708519"/>
            <a:ext cx="397978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874653" y="1002852"/>
            <a:ext cx="7847938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945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Утвердить отчет о научной деятельности Южного федерального университета.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9450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945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Реализовать комплекс мер по поддержке научных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коллабораций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и творческих инициатив с целью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трансфера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научных знаний в прикладные проекты и процесс коммерциализации результатов интеллектуальной деятельности (отв. Шевченко И.К., руководители структурных подразделений).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9450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945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Разработать комплекс мер по поддержке прикладных исследований, включая формирование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задельных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тематик совместно с индустриальными партнерами, развитию связей с региональными заказчиками, активизацию участия в проектах реализации государственной программы «Развитие науки и технологий» на 2013-2020 годы (отв. Шевченко И.К., Своеволин В.Ю., руководители структурных подразделений, по согласованию с экспертными советами по науке в срок до 31.03.2015).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9450" algn="l"/>
              </a:tabLst>
            </a:pP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679450" algn="l"/>
              </a:tabLst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Создать систему </a:t>
            </a:r>
            <a:r>
              <a:rPr kumimoji="0" lang="ru-RU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трансфера</a:t>
            </a: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результатов научно-технической деятельности, включая разработку мер, направленных на повышение эффективности учета и коммерциализации объектов интеллектуальной собственности, обеспечение экспертного сопровождения и продвижения научных и инновационных проектов путем активизации участия в технологических платформах, программах инновационного развития компаний с государственным участием, создании и развитии территориально-производственных кластеров и «инновационного пояса» университета. (отв. Шевченко И.К., Своеволин В.Ю., Лебедев О.Б, Страхов В.В. в срок до 01.05.2015).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0" y="0"/>
            <a:ext cx="9145588" cy="6858000"/>
            <a:chOff x="0" y="0"/>
            <a:chExt cx="9144000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107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0" y="6308725"/>
              <a:ext cx="9144000" cy="54927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35096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Cambria" pitchFamily="18" charset="0"/>
                </a:rPr>
                <a:t>ЮЖНЫЙ ФЕДЕРАЛЬНЫЙ УНИВЕРСИТЕТ</a:t>
              </a:r>
            </a:p>
          </p:txBody>
        </p:sp>
        <p:pic>
          <p:nvPicPr>
            <p:cNvPr id="21511" name="Рисунок 5" descr="sfedu-800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5872390"/>
              <a:ext cx="1080120" cy="985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43789" y="1988840"/>
            <a:ext cx="7058010" cy="3168352"/>
          </a:xfrm>
        </p:spPr>
        <p:txBody>
          <a:bodyPr/>
          <a:lstStyle/>
          <a:p>
            <a:pPr algn="ctr" eaLnBrk="1" hangingPunct="1"/>
            <a:r>
              <a:rPr lang="ru-RU" sz="4000" b="1" i="1" dirty="0" smtClean="0">
                <a:solidFill>
                  <a:srgbClr val="A40000"/>
                </a:solidFill>
                <a:latin typeface="Cambria" pitchFamily="18" charset="0"/>
              </a:rPr>
              <a:t>Благодарю за внимание!</a:t>
            </a:r>
            <a:br>
              <a:rPr lang="ru-RU" sz="4000" b="1" i="1" dirty="0" smtClean="0">
                <a:solidFill>
                  <a:srgbClr val="A40000"/>
                </a:solidFill>
                <a:latin typeface="Cambria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ru-RU" sz="3600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  <a:t>ikshevchenko@sfedu.ru</a:t>
            </a:r>
            <a:r>
              <a:rPr lang="ru-RU" sz="2400" i="1" u="sng" dirty="0" smtClean="0">
                <a:solidFill>
                  <a:srgbClr val="00518E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  <a:t/>
            </a:r>
            <a:b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sz="2400" i="1" dirty="0" smtClean="0">
                <a:solidFill>
                  <a:schemeClr val="tx2"/>
                </a:solidFill>
                <a:latin typeface="Cambria" pitchFamily="18" charset="0"/>
              </a:rPr>
              <a:t>тел.:</a:t>
            </a:r>
            <a: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  <a:t>+78632184012</a:t>
            </a:r>
            <a:b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  <a:t>+792</a:t>
            </a:r>
            <a:r>
              <a:rPr lang="ru-RU" sz="2400" i="1" dirty="0" smtClean="0">
                <a:solidFill>
                  <a:schemeClr val="tx2"/>
                </a:solidFill>
                <a:latin typeface="Cambria" pitchFamily="18" charset="0"/>
              </a:rPr>
              <a:t>8</a:t>
            </a:r>
            <a:r>
              <a:rPr lang="en-US" sz="2400" i="1" dirty="0" smtClean="0">
                <a:solidFill>
                  <a:schemeClr val="tx2"/>
                </a:solidFill>
                <a:latin typeface="Cambria" pitchFamily="18" charset="0"/>
              </a:rPr>
              <a:t>1949013</a:t>
            </a:r>
            <a:endParaRPr lang="en-IE" sz="2400" i="1" dirty="0" smtClean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209587" y="1271588"/>
            <a:ext cx="8685133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4763">
              <a:spcBef>
                <a:spcPct val="20000"/>
              </a:spcBef>
            </a:pPr>
            <a:endParaRPr lang="en-US" sz="2400" dirty="0">
              <a:latin typeface="Cambria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2F5BF-82C7-4C44-A153-C1E60392D1E0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7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57523" y="276447"/>
            <a:ext cx="7820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Структура финансирования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000" b="1" dirty="0" smtClean="0">
                <a:solidFill>
                  <a:schemeClr val="tx2"/>
                </a:solidFill>
                <a:latin typeface="Cambria" pitchFamily="18" charset="0"/>
              </a:rPr>
              <a:t>общий объем – 1 528 793</a:t>
            </a:r>
            <a:r>
              <a:rPr lang="ru-RU" sz="2000" dirty="0" smtClean="0"/>
              <a:t> </a:t>
            </a:r>
            <a:r>
              <a:rPr kumimoji="1" lang="ru-RU" altLang="ru-RU" sz="2000" b="1" dirty="0" smtClean="0">
                <a:solidFill>
                  <a:schemeClr val="tx2"/>
                </a:solidFill>
                <a:latin typeface="Cambria" pitchFamily="18" charset="0"/>
              </a:rPr>
              <a:t>тыс. 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" y="1057523"/>
            <a:ext cx="5589767" cy="5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7413" y="997595"/>
            <a:ext cx="26955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 rot="16200000">
            <a:off x="3414132" y="3377478"/>
            <a:ext cx="5049078" cy="313783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" y="41769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7523" y="276447"/>
            <a:ext cx="7820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Структура финансирования в разрезе источников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010" y="310101"/>
            <a:ext cx="818416" cy="69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79" y="1081377"/>
            <a:ext cx="8810045" cy="55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7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57523" y="276447"/>
            <a:ext cx="7820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Структура финансирования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000" b="1" dirty="0" smtClean="0">
                <a:solidFill>
                  <a:schemeClr val="tx2"/>
                </a:solidFill>
                <a:latin typeface="Cambria" pitchFamily="18" charset="0"/>
              </a:rPr>
              <a:t>в</a:t>
            </a:r>
            <a:r>
              <a:rPr kumimoji="1" lang="ru-RU" altLang="ru-RU" sz="2000" b="1" dirty="0" smtClean="0">
                <a:solidFill>
                  <a:schemeClr val="tx2"/>
                </a:solidFill>
                <a:latin typeface="Cambria" pitchFamily="18" charset="0"/>
              </a:rPr>
              <a:t> разрезе укрупненных направлений научного поиска</a:t>
            </a:r>
            <a:endParaRPr kumimoji="1" lang="ru-RU" altLang="ru-RU" sz="20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978" y="1137036"/>
            <a:ext cx="8792234" cy="552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23" y="276448"/>
            <a:ext cx="7820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Cambria" pitchFamily="18" charset="0"/>
              </a:rPr>
              <a:t>Структура финансирования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2000" b="1" dirty="0" smtClean="0">
                <a:solidFill>
                  <a:schemeClr val="tx2"/>
                </a:solidFill>
                <a:latin typeface="Cambria" pitchFamily="18" charset="0"/>
              </a:rPr>
              <a:t>в</a:t>
            </a:r>
            <a:r>
              <a:rPr kumimoji="1" lang="ru-RU" altLang="ru-RU" sz="2000" b="1" dirty="0" smtClean="0">
                <a:solidFill>
                  <a:schemeClr val="tx2"/>
                </a:solidFill>
                <a:latin typeface="Cambria" pitchFamily="18" charset="0"/>
              </a:rPr>
              <a:t> разрезе структурных подразделений</a:t>
            </a:r>
            <a:endParaRPr kumimoji="1" lang="ru-RU" altLang="ru-RU" sz="20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7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756" y="1948070"/>
            <a:ext cx="3142791" cy="468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0023" y="938253"/>
            <a:ext cx="2519030" cy="206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3885" y="1725436"/>
            <a:ext cx="1717480" cy="178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2393" y="1224501"/>
            <a:ext cx="4150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Филиал ЮФУ в г. Новошахтинск – 155 тыс.руб.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Филиал ЮФУ в г. Волгодонск – 419 тыс. руб.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Филиал </a:t>
            </a:r>
            <a:r>
              <a:rPr lang="ru-RU" sz="1400" dirty="0" smtClean="0">
                <a:solidFill>
                  <a:schemeClr val="tx2"/>
                </a:solidFill>
                <a:latin typeface="Cambria" pitchFamily="18" charset="0"/>
              </a:rPr>
              <a:t>ЮФУ в г. Геленджик – 80,9 тыс.руб.</a:t>
            </a:r>
          </a:p>
          <a:p>
            <a:endParaRPr lang="ru-RU" dirty="0"/>
          </a:p>
        </p:txBody>
      </p:sp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8686" y="2854518"/>
            <a:ext cx="2655766" cy="373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4561" y="3570136"/>
            <a:ext cx="3146559" cy="298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484" y="2449002"/>
            <a:ext cx="5108133" cy="414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22" y="276447"/>
            <a:ext cx="7903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Участие университета в конкурсах и программах, проводимых </a:t>
            </a:r>
            <a:r>
              <a:rPr lang="ru-RU" altLang="en-US" sz="2000" b="1" dirty="0" err="1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Минобрнауки</a:t>
            </a: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 РФ и </a:t>
            </a: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РНФ, государственными организациями, предприятиями реального сектора экономики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3"/>
          <p:cNvSpPr txBox="1">
            <a:spLocks/>
          </p:cNvSpPr>
          <p:nvPr/>
        </p:nvSpPr>
        <p:spPr bwMode="auto">
          <a:xfrm>
            <a:off x="246490" y="1192699"/>
            <a:ext cx="8635117" cy="906446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381" y="2043487"/>
            <a:ext cx="3629851" cy="3969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tx2"/>
                </a:solidFill>
                <a:latin typeface="Cambria" pitchFamily="18" charset="0"/>
                <a:cs typeface="Arial" charset="0"/>
              </a:rPr>
              <a:t>Эффективность подачи заявок – 19%</a:t>
            </a:r>
            <a:endParaRPr lang="ru-RU" sz="14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0344" y="1216551"/>
            <a:ext cx="86192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подано, всего –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365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заявок                                      выиграно –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69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 проектов</a:t>
            </a:r>
          </a:p>
          <a:p>
            <a:pPr lvl="0"/>
            <a:endParaRPr lang="ru-RU" sz="1300" dirty="0" smtClean="0">
              <a:solidFill>
                <a:schemeClr val="tx2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объем выигранных проектов -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1 032 453 тыс. руб.                              </a:t>
            </a:r>
            <a:r>
              <a:rPr lang="ru-RU" sz="1300" dirty="0" smtClean="0">
                <a:solidFill>
                  <a:schemeClr val="tx2"/>
                </a:solidFill>
                <a:latin typeface="Cambria" pitchFamily="18" charset="0"/>
              </a:rPr>
              <a:t>Средний объем выигранного проекта </a:t>
            </a:r>
            <a:r>
              <a:rPr lang="ru-RU" sz="1300" b="1" dirty="0" smtClean="0">
                <a:solidFill>
                  <a:schemeClr val="tx2"/>
                </a:solidFill>
                <a:latin typeface="Cambria" pitchFamily="18" charset="0"/>
              </a:rPr>
              <a:t>–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endParaRPr lang="ru-RU" sz="13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0"/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                                                                                                                                                                                                    14 </a:t>
            </a:r>
            <a:r>
              <a:rPr lang="ru-RU" sz="1300" b="1" dirty="0" smtClean="0">
                <a:solidFill>
                  <a:srgbClr val="FF0000"/>
                </a:solidFill>
                <a:latin typeface="Cambria" pitchFamily="18" charset="0"/>
              </a:rPr>
              <a:t>963 тыс. руб.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727297" y="1367623"/>
            <a:ext cx="954157" cy="0"/>
          </a:xfrm>
          <a:prstGeom prst="straightConnector1">
            <a:avLst/>
          </a:prstGeom>
          <a:ln w="285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358639" y="1774465"/>
            <a:ext cx="954157" cy="0"/>
          </a:xfrm>
          <a:prstGeom prst="straightConnector1">
            <a:avLst/>
          </a:prstGeom>
          <a:ln w="28575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Фигура, имеющая форму буквы L 18"/>
          <p:cNvSpPr/>
          <p:nvPr/>
        </p:nvSpPr>
        <p:spPr>
          <a:xfrm rot="18907679">
            <a:off x="477816" y="1867675"/>
            <a:ext cx="460737" cy="304059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0984" y="2544417"/>
            <a:ext cx="3570136" cy="406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низ 13"/>
          <p:cNvSpPr/>
          <p:nvPr/>
        </p:nvSpPr>
        <p:spPr>
          <a:xfrm rot="16200000">
            <a:off x="3336535" y="4431021"/>
            <a:ext cx="4123960" cy="287139"/>
          </a:xfrm>
          <a:prstGeom prst="downArrow">
            <a:avLst>
              <a:gd name="adj1" fmla="val 50000"/>
              <a:gd name="adj2" fmla="val 10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247575"/>
            <a:ext cx="9145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57523" y="276447"/>
            <a:ext cx="7820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Участие университета в конкурсах и программах, проводимых </a:t>
            </a:r>
            <a:r>
              <a:rPr lang="ru-RU" altLang="en-US" sz="2000" b="1" dirty="0" err="1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Минобрнауки</a:t>
            </a:r>
            <a:r>
              <a:rPr lang="ru-RU" altLang="en-US" sz="2000" b="1" dirty="0" smtClean="0">
                <a:solidFill>
                  <a:srgbClr val="FF0000"/>
                </a:solidFill>
                <a:latin typeface="Cambria" pitchFamily="18" charset="0"/>
                <a:cs typeface="Arial" charset="0"/>
              </a:rPr>
              <a:t> РФ и РНФ</a:t>
            </a:r>
            <a:endParaRPr lang="ru-RU" sz="20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4577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07" y="276817"/>
            <a:ext cx="898022" cy="8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2398" y="2410733"/>
            <a:ext cx="8614306" cy="5623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Cambria" pitchFamily="18" charset="0"/>
              </a:rPr>
              <a:t>Эффективность участия в конкурсах и</a:t>
            </a:r>
            <a:r>
              <a:rPr lang="ru-RU" altLang="en-US" sz="1500" b="1" dirty="0" smtClean="0">
                <a:solidFill>
                  <a:schemeClr val="bg1"/>
                </a:solidFill>
                <a:latin typeface="Cambria" pitchFamily="18" charset="0"/>
              </a:rPr>
              <a:t> программах, проводимых </a:t>
            </a:r>
          </a:p>
          <a:p>
            <a:pPr algn="ctr">
              <a:defRPr/>
            </a:pPr>
            <a:r>
              <a:rPr lang="ru-RU" altLang="en-US" sz="1500" b="1" dirty="0" err="1" smtClean="0">
                <a:solidFill>
                  <a:schemeClr val="bg1"/>
                </a:solidFill>
                <a:latin typeface="Cambria" pitchFamily="18" charset="0"/>
              </a:rPr>
              <a:t>Минобрнауки</a:t>
            </a:r>
            <a:r>
              <a:rPr lang="ru-RU" altLang="en-US" sz="1500" b="1" dirty="0" smtClean="0">
                <a:solidFill>
                  <a:schemeClr val="bg1"/>
                </a:solidFill>
                <a:latin typeface="Cambria" pitchFamily="18" charset="0"/>
              </a:rPr>
              <a:t> РФ и РНФ </a:t>
            </a:r>
            <a:r>
              <a:rPr lang="ru-RU" sz="1500" b="1" dirty="0" smtClean="0">
                <a:solidFill>
                  <a:schemeClr val="bg1"/>
                </a:solidFill>
                <a:latin typeface="Cambria" pitchFamily="18" charset="0"/>
              </a:rPr>
              <a:t>в разрезе направлений</a:t>
            </a:r>
            <a:endParaRPr lang="ru-RU" sz="15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7" name="Объект 3"/>
          <p:cNvSpPr txBox="1">
            <a:spLocks/>
          </p:cNvSpPr>
          <p:nvPr/>
        </p:nvSpPr>
        <p:spPr bwMode="auto">
          <a:xfrm>
            <a:off x="993911" y="946217"/>
            <a:ext cx="3570137" cy="1431235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25714" y="788707"/>
            <a:ext cx="3770246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3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ФЦП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(в 2014 году проведено конкурсов в рамках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3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ФЦП) –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ЮФУ–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42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заявки подано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10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выиграно – эффективность   -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24,4%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99221" y="984146"/>
            <a:ext cx="42499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РНФ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( в 2014 году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проведено 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5 конкурсов) – ЮФУ – принял участие во всех конкурсах – подано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163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заявки –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9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 выиграно  - эффективность -  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6 %</a:t>
            </a:r>
          </a:p>
        </p:txBody>
      </p:sp>
      <p:sp>
        <p:nvSpPr>
          <p:cNvPr id="14" name="Объект 3"/>
          <p:cNvSpPr txBox="1">
            <a:spLocks/>
          </p:cNvSpPr>
          <p:nvPr/>
        </p:nvSpPr>
        <p:spPr bwMode="auto">
          <a:xfrm>
            <a:off x="4675367" y="938255"/>
            <a:ext cx="4199615" cy="1439198"/>
          </a:xfrm>
          <a:prstGeom prst="rect">
            <a:avLst/>
          </a:prstGeom>
          <a:ln>
            <a:solidFill>
              <a:srgbClr val="667A95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tIns="0" anchor="t"/>
          <a:lstStyle>
            <a:defPPr>
              <a:defRPr lang="ru-RU"/>
            </a:defPPr>
            <a:lvl1pPr marL="180975" indent="-180975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§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1pPr>
            <a:lvl2pPr marL="569912" lvl="1" indent="-285750" eaLnBrk="0" hangingPunct="0">
              <a:spcBef>
                <a:spcPts val="300"/>
              </a:spcBef>
              <a:spcAft>
                <a:spcPts val="300"/>
              </a:spcAft>
              <a:buClr>
                <a:srgbClr val="667A95"/>
              </a:buClr>
              <a:buFont typeface="Wingdings" panose="05000000000000000000" pitchFamily="2" charset="2"/>
              <a:buChar char="ü"/>
              <a:tabLst>
                <a:tab pos="358775" algn="l"/>
              </a:tabLst>
              <a:defRPr kumimoji="1" sz="1500">
                <a:latin typeface="+mn-lt"/>
                <a:ea typeface="Arial" charset="0"/>
                <a:cs typeface="Arial" pitchFamily="34" charset="0"/>
              </a:defRPr>
            </a:lvl2pPr>
            <a:lvl3pPr marL="11430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3pPr>
            <a:lvl4pPr marL="16002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4pPr>
            <a:lvl5pPr marL="2057400" indent="-228600" eaLnBrk="0" hangingPunct="0">
              <a:tabLst>
                <a:tab pos="358775" algn="l"/>
              </a:tabLst>
              <a:defRPr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  <a:defRPr>
                <a:latin typeface="Calibri" pitchFamily="34" charset="0"/>
              </a:defRPr>
            </a:lvl9pPr>
          </a:lstStyle>
          <a:p>
            <a:pPr lvl="1"/>
            <a:endParaRPr lang="ru-RU" altLang="ru-RU" sz="800" dirty="0" smtClean="0">
              <a:latin typeface="Cambria" pitchFamily="18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734" y="3060062"/>
            <a:ext cx="8762337" cy="357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18027</TotalTime>
  <Words>4079</Words>
  <Application>Microsoft Office PowerPoint</Application>
  <PresentationFormat>Произвольный</PresentationFormat>
  <Paragraphs>764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Базис</vt:lpstr>
      <vt:lpstr>think-cell Slide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Благодарю за внимание!  ikshevchenko@sfedu.ru  тел.:+78632184012 +79281949013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Отчет-2013</dc:title>
  <dc:creator>Кузьмина Татьяна Михайловна</dc:creator>
  <cp:lastModifiedBy>Полякова Юлия Николаевна</cp:lastModifiedBy>
  <cp:revision>1256</cp:revision>
  <cp:lastPrinted>2014-07-10T08:17:17Z</cp:lastPrinted>
  <dcterms:created xsi:type="dcterms:W3CDTF">2014-03-05T16:42:29Z</dcterms:created>
  <dcterms:modified xsi:type="dcterms:W3CDTF">2015-01-29T20:47:04Z</dcterms:modified>
</cp:coreProperties>
</file>